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2" r:id="rId1"/>
  </p:sldMasterIdLst>
  <p:notesMasterIdLst>
    <p:notesMasterId r:id="rId82"/>
  </p:notesMasterIdLst>
  <p:sldIdLst>
    <p:sldId id="256" r:id="rId2"/>
    <p:sldId id="259" r:id="rId3"/>
    <p:sldId id="398" r:id="rId4"/>
    <p:sldId id="397" r:id="rId5"/>
    <p:sldId id="363" r:id="rId6"/>
    <p:sldId id="366" r:id="rId7"/>
    <p:sldId id="365" r:id="rId8"/>
    <p:sldId id="364" r:id="rId9"/>
    <p:sldId id="368" r:id="rId10"/>
    <p:sldId id="286" r:id="rId11"/>
    <p:sldId id="385" r:id="rId12"/>
    <p:sldId id="387" r:id="rId13"/>
    <p:sldId id="388" r:id="rId14"/>
    <p:sldId id="389" r:id="rId15"/>
    <p:sldId id="390" r:id="rId16"/>
    <p:sldId id="391" r:id="rId17"/>
    <p:sldId id="392" r:id="rId18"/>
    <p:sldId id="393" r:id="rId19"/>
    <p:sldId id="394" r:id="rId20"/>
    <p:sldId id="395" r:id="rId21"/>
    <p:sldId id="309" r:id="rId22"/>
    <p:sldId id="310" r:id="rId23"/>
    <p:sldId id="308" r:id="rId24"/>
    <p:sldId id="300" r:id="rId25"/>
    <p:sldId id="301" r:id="rId26"/>
    <p:sldId id="302" r:id="rId27"/>
    <p:sldId id="284" r:id="rId28"/>
    <p:sldId id="257" r:id="rId29"/>
    <p:sldId id="260" r:id="rId30"/>
    <p:sldId id="261" r:id="rId31"/>
    <p:sldId id="263" r:id="rId32"/>
    <p:sldId id="264" r:id="rId33"/>
    <p:sldId id="269" r:id="rId34"/>
    <p:sldId id="283" r:id="rId35"/>
    <p:sldId id="274" r:id="rId36"/>
    <p:sldId id="275" r:id="rId37"/>
    <p:sldId id="276" r:id="rId38"/>
    <p:sldId id="399" r:id="rId39"/>
    <p:sldId id="262" r:id="rId40"/>
    <p:sldId id="354" r:id="rId41"/>
    <p:sldId id="311" r:id="rId42"/>
    <p:sldId id="322" r:id="rId43"/>
    <p:sldId id="357" r:id="rId44"/>
    <p:sldId id="358" r:id="rId45"/>
    <p:sldId id="317" r:id="rId46"/>
    <p:sldId id="321" r:id="rId47"/>
    <p:sldId id="323" r:id="rId48"/>
    <p:sldId id="325" r:id="rId49"/>
    <p:sldId id="326" r:id="rId50"/>
    <p:sldId id="327" r:id="rId51"/>
    <p:sldId id="328" r:id="rId52"/>
    <p:sldId id="330" r:id="rId53"/>
    <p:sldId id="331" r:id="rId54"/>
    <p:sldId id="332" r:id="rId55"/>
    <p:sldId id="356" r:id="rId56"/>
    <p:sldId id="333" r:id="rId57"/>
    <p:sldId id="347" r:id="rId58"/>
    <p:sldId id="348" r:id="rId59"/>
    <p:sldId id="349" r:id="rId60"/>
    <p:sldId id="369" r:id="rId61"/>
    <p:sldId id="370" r:id="rId62"/>
    <p:sldId id="371" r:id="rId63"/>
    <p:sldId id="372" r:id="rId64"/>
    <p:sldId id="374" r:id="rId65"/>
    <p:sldId id="375" r:id="rId66"/>
    <p:sldId id="376" r:id="rId67"/>
    <p:sldId id="377" r:id="rId68"/>
    <p:sldId id="378" r:id="rId69"/>
    <p:sldId id="379" r:id="rId70"/>
    <p:sldId id="380" r:id="rId71"/>
    <p:sldId id="381" r:id="rId72"/>
    <p:sldId id="382" r:id="rId73"/>
    <p:sldId id="383" r:id="rId74"/>
    <p:sldId id="384" r:id="rId75"/>
    <p:sldId id="359" r:id="rId76"/>
    <p:sldId id="360" r:id="rId77"/>
    <p:sldId id="361" r:id="rId78"/>
    <p:sldId id="362" r:id="rId79"/>
    <p:sldId id="396" r:id="rId80"/>
    <p:sldId id="367"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208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096"/>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anjivdas:Dropbox:taxopt:RESULTS_April2013_5000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anjivdas:Dropbox:taxopt:RESULTS_April2013_5000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anjivdas:Dropbox:taxopt:RESULTS_April2013_5000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anjivdas:Dropbox:taxopt:RESULTS_April2013_5000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sanjivdas:Dropbox:taxopt:RESULTS_April2013_5000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sanjivdas:Dropbox:taxopt:RESULTS_April2013_5000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RESULTS_April2013_50000.csv!$T$2</c:f>
              <c:strCache>
                <c:ptCount val="1"/>
                <c:pt idx="0">
                  <c:v>Lower w*</c:v>
                </c:pt>
              </c:strCache>
            </c:strRef>
          </c:tx>
          <c:marker>
            <c:symbol val="none"/>
          </c:marker>
          <c:cat>
            <c:numRef>
              <c:f>RESULTS_April2013_50000.csv!$R$3:$R$9</c:f>
              <c:numCache>
                <c:formatCode>General</c:formatCode>
                <c:ptCount val="7"/>
                <c:pt idx="0">
                  <c:v>0.06</c:v>
                </c:pt>
                <c:pt idx="1">
                  <c:v>0.07</c:v>
                </c:pt>
                <c:pt idx="2">
                  <c:v>0.08</c:v>
                </c:pt>
                <c:pt idx="3">
                  <c:v>0.09</c:v>
                </c:pt>
                <c:pt idx="4">
                  <c:v>0.1</c:v>
                </c:pt>
                <c:pt idx="5">
                  <c:v>0.11</c:v>
                </c:pt>
                <c:pt idx="6">
                  <c:v>0.12</c:v>
                </c:pt>
              </c:numCache>
            </c:numRef>
          </c:cat>
          <c:val>
            <c:numRef>
              <c:f>RESULTS_April2013_50000.csv!$T$3:$T$9</c:f>
              <c:numCache>
                <c:formatCode>0.0000</c:formatCode>
                <c:ptCount val="7"/>
                <c:pt idx="0">
                  <c:v>0.494785829643888</c:v>
                </c:pt>
                <c:pt idx="1">
                  <c:v>0.6869528745719</c:v>
                </c:pt>
                <c:pt idx="2">
                  <c:v>0.891853293361852</c:v>
                </c:pt>
                <c:pt idx="3">
                  <c:v>0.995827459235258</c:v>
                </c:pt>
                <c:pt idx="4">
                  <c:v>0.997622316080851</c:v>
                </c:pt>
                <c:pt idx="5">
                  <c:v>0.997102218851968</c:v>
                </c:pt>
                <c:pt idx="6">
                  <c:v>0.997102393802752</c:v>
                </c:pt>
              </c:numCache>
            </c:numRef>
          </c:val>
          <c:smooth val="0"/>
        </c:ser>
        <c:ser>
          <c:idx val="1"/>
          <c:order val="1"/>
          <c:tx>
            <c:strRef>
              <c:f>RESULTS_April2013_50000.csv!$U$2</c:f>
              <c:strCache>
                <c:ptCount val="1"/>
                <c:pt idx="0">
                  <c:v>Upper w*</c:v>
                </c:pt>
              </c:strCache>
            </c:strRef>
          </c:tx>
          <c:marker>
            <c:symbol val="none"/>
          </c:marker>
          <c:cat>
            <c:numRef>
              <c:f>RESULTS_April2013_50000.csv!$R$3:$R$9</c:f>
              <c:numCache>
                <c:formatCode>General</c:formatCode>
                <c:ptCount val="7"/>
                <c:pt idx="0">
                  <c:v>0.06</c:v>
                </c:pt>
                <c:pt idx="1">
                  <c:v>0.07</c:v>
                </c:pt>
                <c:pt idx="2">
                  <c:v>0.08</c:v>
                </c:pt>
                <c:pt idx="3">
                  <c:v>0.09</c:v>
                </c:pt>
                <c:pt idx="4">
                  <c:v>0.1</c:v>
                </c:pt>
                <c:pt idx="5">
                  <c:v>0.11</c:v>
                </c:pt>
                <c:pt idx="6">
                  <c:v>0.12</c:v>
                </c:pt>
              </c:numCache>
            </c:numRef>
          </c:cat>
          <c:val>
            <c:numRef>
              <c:f>RESULTS_April2013_50000.csv!$U$3:$U$9</c:f>
              <c:numCache>
                <c:formatCode>0.0000</c:formatCode>
                <c:ptCount val="7"/>
                <c:pt idx="0">
                  <c:v>0.677631723322399</c:v>
                </c:pt>
                <c:pt idx="1">
                  <c:v>0.842734466062671</c:v>
                </c:pt>
                <c:pt idx="2">
                  <c:v>0.999956008414774</c:v>
                </c:pt>
                <c:pt idx="3">
                  <c:v>0.99999999206748</c:v>
                </c:pt>
                <c:pt idx="4">
                  <c:v>0.999999976659663</c:v>
                </c:pt>
                <c:pt idx="5">
                  <c:v>0.999999988208923</c:v>
                </c:pt>
                <c:pt idx="6">
                  <c:v>0.999999998495643</c:v>
                </c:pt>
              </c:numCache>
            </c:numRef>
          </c:val>
          <c:smooth val="0"/>
        </c:ser>
        <c:ser>
          <c:idx val="2"/>
          <c:order val="2"/>
          <c:tx>
            <c:strRef>
              <c:f>RESULTS_April2013_50000.csv!$V$2</c:f>
              <c:strCache>
                <c:ptCount val="1"/>
                <c:pt idx="0">
                  <c:v>average w*</c:v>
                </c:pt>
              </c:strCache>
            </c:strRef>
          </c:tx>
          <c:marker>
            <c:symbol val="none"/>
          </c:marker>
          <c:cat>
            <c:numRef>
              <c:f>RESULTS_April2013_50000.csv!$R$3:$R$9</c:f>
              <c:numCache>
                <c:formatCode>General</c:formatCode>
                <c:ptCount val="7"/>
                <c:pt idx="0">
                  <c:v>0.06</c:v>
                </c:pt>
                <c:pt idx="1">
                  <c:v>0.07</c:v>
                </c:pt>
                <c:pt idx="2">
                  <c:v>0.08</c:v>
                </c:pt>
                <c:pt idx="3">
                  <c:v>0.09</c:v>
                </c:pt>
                <c:pt idx="4">
                  <c:v>0.1</c:v>
                </c:pt>
                <c:pt idx="5">
                  <c:v>0.11</c:v>
                </c:pt>
                <c:pt idx="6">
                  <c:v>0.12</c:v>
                </c:pt>
              </c:numCache>
            </c:numRef>
          </c:cat>
          <c:val>
            <c:numRef>
              <c:f>RESULTS_April2013_50000.csv!$V$3:$V$9</c:f>
              <c:numCache>
                <c:formatCode>0.0000</c:formatCode>
                <c:ptCount val="7"/>
                <c:pt idx="0">
                  <c:v>0.586208776483144</c:v>
                </c:pt>
                <c:pt idx="1">
                  <c:v>0.764843670317286</c:v>
                </c:pt>
                <c:pt idx="2">
                  <c:v>0.945904650888313</c:v>
                </c:pt>
                <c:pt idx="3">
                  <c:v>0.997913725651369</c:v>
                </c:pt>
                <c:pt idx="4">
                  <c:v>0.998811146370257</c:v>
                </c:pt>
                <c:pt idx="5">
                  <c:v>0.998551103530445</c:v>
                </c:pt>
                <c:pt idx="6">
                  <c:v>0.998551196149198</c:v>
                </c:pt>
              </c:numCache>
            </c:numRef>
          </c:val>
          <c:smooth val="0"/>
        </c:ser>
        <c:dLbls>
          <c:showLegendKey val="0"/>
          <c:showVal val="0"/>
          <c:showCatName val="0"/>
          <c:showSerName val="0"/>
          <c:showPercent val="0"/>
          <c:showBubbleSize val="0"/>
        </c:dLbls>
        <c:marker val="1"/>
        <c:smooth val="0"/>
        <c:axId val="2073458360"/>
        <c:axId val="2073463864"/>
      </c:lineChart>
      <c:catAx>
        <c:axId val="2073458360"/>
        <c:scaling>
          <c:orientation val="minMax"/>
        </c:scaling>
        <c:delete val="0"/>
        <c:axPos val="b"/>
        <c:title>
          <c:tx>
            <c:rich>
              <a:bodyPr/>
              <a:lstStyle/>
              <a:p>
                <a:pPr>
                  <a:defRPr/>
                </a:pPr>
                <a:r>
                  <a:rPr lang="en-US"/>
                  <a:t>Mu</a:t>
                </a:r>
              </a:p>
            </c:rich>
          </c:tx>
          <c:layout/>
          <c:overlay val="0"/>
        </c:title>
        <c:numFmt formatCode="General" sourceLinked="1"/>
        <c:majorTickMark val="out"/>
        <c:minorTickMark val="none"/>
        <c:tickLblPos val="nextTo"/>
        <c:crossAx val="2073463864"/>
        <c:crosses val="autoZero"/>
        <c:auto val="1"/>
        <c:lblAlgn val="ctr"/>
        <c:lblOffset val="100"/>
        <c:noMultiLvlLbl val="0"/>
      </c:catAx>
      <c:valAx>
        <c:axId val="2073463864"/>
        <c:scaling>
          <c:orientation val="minMax"/>
          <c:max val="1.2"/>
          <c:min val="0.0"/>
        </c:scaling>
        <c:delete val="0"/>
        <c:axPos val="l"/>
        <c:majorGridlines/>
        <c:title>
          <c:tx>
            <c:rich>
              <a:bodyPr rot="-5400000" vert="horz"/>
              <a:lstStyle/>
              <a:p>
                <a:pPr>
                  <a:defRPr/>
                </a:pPr>
                <a:r>
                  <a:rPr lang="en-US"/>
                  <a:t>w*</a:t>
                </a:r>
              </a:p>
            </c:rich>
          </c:tx>
          <c:layout/>
          <c:overlay val="0"/>
        </c:title>
        <c:numFmt formatCode="0.0000" sourceLinked="1"/>
        <c:majorTickMark val="out"/>
        <c:minorTickMark val="none"/>
        <c:tickLblPos val="nextTo"/>
        <c:crossAx val="20734583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9655074365704"/>
          <c:y val="0.0462962962962963"/>
          <c:w val="0.777011592300962"/>
          <c:h val="0.715987897346165"/>
        </c:manualLayout>
      </c:layout>
      <c:lineChart>
        <c:grouping val="standard"/>
        <c:varyColors val="0"/>
        <c:ser>
          <c:idx val="0"/>
          <c:order val="0"/>
          <c:marker>
            <c:symbol val="none"/>
          </c:marker>
          <c:cat>
            <c:numRef>
              <c:f>RESULTS_April2013_50000.csv!$S$10:$S$13</c:f>
              <c:numCache>
                <c:formatCode>General</c:formatCode>
                <c:ptCount val="4"/>
                <c:pt idx="0">
                  <c:v>0.15</c:v>
                </c:pt>
                <c:pt idx="1">
                  <c:v>0.2</c:v>
                </c:pt>
                <c:pt idx="2">
                  <c:v>0.25</c:v>
                </c:pt>
                <c:pt idx="3">
                  <c:v>0.3</c:v>
                </c:pt>
              </c:numCache>
            </c:numRef>
          </c:cat>
          <c:val>
            <c:numRef>
              <c:f>RESULTS_April2013_50000.csv!$T$10:$T$13</c:f>
              <c:numCache>
                <c:formatCode>0.0000</c:formatCode>
                <c:ptCount val="4"/>
                <c:pt idx="0">
                  <c:v>0.998617427325604</c:v>
                </c:pt>
                <c:pt idx="1">
                  <c:v>0.6869528745719</c:v>
                </c:pt>
                <c:pt idx="2">
                  <c:v>0.422306853468997</c:v>
                </c:pt>
                <c:pt idx="3">
                  <c:v>0.292769805092255</c:v>
                </c:pt>
              </c:numCache>
            </c:numRef>
          </c:val>
          <c:smooth val="0"/>
        </c:ser>
        <c:ser>
          <c:idx val="1"/>
          <c:order val="1"/>
          <c:marker>
            <c:symbol val="none"/>
          </c:marker>
          <c:cat>
            <c:numRef>
              <c:f>RESULTS_April2013_50000.csv!$S$10:$S$13</c:f>
              <c:numCache>
                <c:formatCode>General</c:formatCode>
                <c:ptCount val="4"/>
                <c:pt idx="0">
                  <c:v>0.15</c:v>
                </c:pt>
                <c:pt idx="1">
                  <c:v>0.2</c:v>
                </c:pt>
                <c:pt idx="2">
                  <c:v>0.25</c:v>
                </c:pt>
                <c:pt idx="3">
                  <c:v>0.3</c:v>
                </c:pt>
              </c:numCache>
            </c:numRef>
          </c:cat>
          <c:val>
            <c:numRef>
              <c:f>RESULTS_April2013_50000.csv!$U$10:$U$13</c:f>
              <c:numCache>
                <c:formatCode>0.0000</c:formatCode>
                <c:ptCount val="4"/>
                <c:pt idx="0">
                  <c:v>0.999999968828258</c:v>
                </c:pt>
                <c:pt idx="1">
                  <c:v>0.842734466062671</c:v>
                </c:pt>
                <c:pt idx="2">
                  <c:v>0.568894595643314</c:v>
                </c:pt>
                <c:pt idx="3">
                  <c:v>0.398054725943025</c:v>
                </c:pt>
              </c:numCache>
            </c:numRef>
          </c:val>
          <c:smooth val="0"/>
        </c:ser>
        <c:ser>
          <c:idx val="2"/>
          <c:order val="2"/>
          <c:marker>
            <c:symbol val="none"/>
          </c:marker>
          <c:cat>
            <c:numRef>
              <c:f>RESULTS_April2013_50000.csv!$S$10:$S$13</c:f>
              <c:numCache>
                <c:formatCode>General</c:formatCode>
                <c:ptCount val="4"/>
                <c:pt idx="0">
                  <c:v>0.15</c:v>
                </c:pt>
                <c:pt idx="1">
                  <c:v>0.2</c:v>
                </c:pt>
                <c:pt idx="2">
                  <c:v>0.25</c:v>
                </c:pt>
                <c:pt idx="3">
                  <c:v>0.3</c:v>
                </c:pt>
              </c:numCache>
            </c:numRef>
          </c:cat>
          <c:val>
            <c:numRef>
              <c:f>RESULTS_April2013_50000.csv!$V$10:$V$13</c:f>
              <c:numCache>
                <c:formatCode>0.0000</c:formatCode>
                <c:ptCount val="4"/>
                <c:pt idx="0">
                  <c:v>0.999308698076931</c:v>
                </c:pt>
                <c:pt idx="1">
                  <c:v>0.764843670317286</c:v>
                </c:pt>
                <c:pt idx="2">
                  <c:v>0.495600724556156</c:v>
                </c:pt>
                <c:pt idx="3">
                  <c:v>0.34541226551764</c:v>
                </c:pt>
              </c:numCache>
            </c:numRef>
          </c:val>
          <c:smooth val="0"/>
        </c:ser>
        <c:dLbls>
          <c:showLegendKey val="0"/>
          <c:showVal val="0"/>
          <c:showCatName val="0"/>
          <c:showSerName val="0"/>
          <c:showPercent val="0"/>
          <c:showBubbleSize val="0"/>
        </c:dLbls>
        <c:marker val="1"/>
        <c:smooth val="0"/>
        <c:axId val="2073538696"/>
        <c:axId val="2073544056"/>
      </c:lineChart>
      <c:catAx>
        <c:axId val="2073538696"/>
        <c:scaling>
          <c:orientation val="minMax"/>
        </c:scaling>
        <c:delete val="0"/>
        <c:axPos val="b"/>
        <c:title>
          <c:tx>
            <c:rich>
              <a:bodyPr/>
              <a:lstStyle/>
              <a:p>
                <a:pPr>
                  <a:defRPr/>
                </a:pPr>
                <a:r>
                  <a:rPr lang="en-US"/>
                  <a:t>sigma</a:t>
                </a:r>
              </a:p>
            </c:rich>
          </c:tx>
          <c:layout/>
          <c:overlay val="0"/>
        </c:title>
        <c:numFmt formatCode="General" sourceLinked="1"/>
        <c:majorTickMark val="out"/>
        <c:minorTickMark val="none"/>
        <c:tickLblPos val="nextTo"/>
        <c:crossAx val="2073544056"/>
        <c:crosses val="autoZero"/>
        <c:auto val="1"/>
        <c:lblAlgn val="ctr"/>
        <c:lblOffset val="100"/>
        <c:noMultiLvlLbl val="0"/>
      </c:catAx>
      <c:valAx>
        <c:axId val="2073544056"/>
        <c:scaling>
          <c:orientation val="minMax"/>
          <c:max val="1.2"/>
        </c:scaling>
        <c:delete val="0"/>
        <c:axPos val="l"/>
        <c:majorGridlines/>
        <c:title>
          <c:tx>
            <c:rich>
              <a:bodyPr rot="-5400000" vert="horz"/>
              <a:lstStyle/>
              <a:p>
                <a:pPr>
                  <a:defRPr/>
                </a:pPr>
                <a:r>
                  <a:rPr lang="en-US"/>
                  <a:t>w*</a:t>
                </a:r>
              </a:p>
            </c:rich>
          </c:tx>
          <c:layout/>
          <c:overlay val="0"/>
        </c:title>
        <c:numFmt formatCode="0.0000" sourceLinked="1"/>
        <c:majorTickMark val="out"/>
        <c:minorTickMark val="none"/>
        <c:tickLblPos val="nextTo"/>
        <c:crossAx val="20735386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cat>
            <c:numRef>
              <c:f>RESULTS_April2013_50000.csv!$J$14:$J$19</c:f>
              <c:numCache>
                <c:formatCode>General</c:formatCode>
                <c:ptCount val="6"/>
                <c:pt idx="0">
                  <c:v>0.01</c:v>
                </c:pt>
                <c:pt idx="1">
                  <c:v>0.02</c:v>
                </c:pt>
                <c:pt idx="2">
                  <c:v>0.03</c:v>
                </c:pt>
                <c:pt idx="3">
                  <c:v>0.04</c:v>
                </c:pt>
                <c:pt idx="4">
                  <c:v>0.05</c:v>
                </c:pt>
                <c:pt idx="5">
                  <c:v>0.06</c:v>
                </c:pt>
              </c:numCache>
            </c:numRef>
          </c:cat>
          <c:val>
            <c:numRef>
              <c:f>RESULTS_April2013_50000.csv!$T$14:$T$19</c:f>
              <c:numCache>
                <c:formatCode>0.0000</c:formatCode>
                <c:ptCount val="6"/>
                <c:pt idx="0">
                  <c:v>0.996154898767197</c:v>
                </c:pt>
                <c:pt idx="1">
                  <c:v>0.961797698037003</c:v>
                </c:pt>
                <c:pt idx="2">
                  <c:v>0.6869528745719</c:v>
                </c:pt>
                <c:pt idx="3">
                  <c:v>0.450216838133548</c:v>
                </c:pt>
                <c:pt idx="4">
                  <c:v>0.258935696460988</c:v>
                </c:pt>
                <c:pt idx="5">
                  <c:v>0.111900037629807</c:v>
                </c:pt>
              </c:numCache>
            </c:numRef>
          </c:val>
          <c:smooth val="0"/>
        </c:ser>
        <c:ser>
          <c:idx val="1"/>
          <c:order val="1"/>
          <c:marker>
            <c:symbol val="none"/>
          </c:marker>
          <c:cat>
            <c:numRef>
              <c:f>RESULTS_April2013_50000.csv!$J$14:$J$19</c:f>
              <c:numCache>
                <c:formatCode>General</c:formatCode>
                <c:ptCount val="6"/>
                <c:pt idx="0">
                  <c:v>0.01</c:v>
                </c:pt>
                <c:pt idx="1">
                  <c:v>0.02</c:v>
                </c:pt>
                <c:pt idx="2">
                  <c:v>0.03</c:v>
                </c:pt>
                <c:pt idx="3">
                  <c:v>0.04</c:v>
                </c:pt>
                <c:pt idx="4">
                  <c:v>0.05</c:v>
                </c:pt>
                <c:pt idx="5">
                  <c:v>0.06</c:v>
                </c:pt>
              </c:numCache>
            </c:numRef>
          </c:cat>
          <c:val>
            <c:numRef>
              <c:f>RESULTS_April2013_50000.csv!$U$14:$U$19</c:f>
              <c:numCache>
                <c:formatCode>0.0000</c:formatCode>
                <c:ptCount val="6"/>
                <c:pt idx="0">
                  <c:v>0.999999995010009</c:v>
                </c:pt>
                <c:pt idx="1">
                  <c:v>0.961799105959704</c:v>
                </c:pt>
                <c:pt idx="2">
                  <c:v>0.842734466062671</c:v>
                </c:pt>
                <c:pt idx="3">
                  <c:v>0.727762805789375</c:v>
                </c:pt>
                <c:pt idx="4">
                  <c:v>0.610674689187494</c:v>
                </c:pt>
                <c:pt idx="5">
                  <c:v>0.480073267162321</c:v>
                </c:pt>
              </c:numCache>
            </c:numRef>
          </c:val>
          <c:smooth val="0"/>
        </c:ser>
        <c:ser>
          <c:idx val="2"/>
          <c:order val="2"/>
          <c:marker>
            <c:symbol val="none"/>
          </c:marker>
          <c:cat>
            <c:numRef>
              <c:f>RESULTS_April2013_50000.csv!$J$14:$J$19</c:f>
              <c:numCache>
                <c:formatCode>General</c:formatCode>
                <c:ptCount val="6"/>
                <c:pt idx="0">
                  <c:v>0.01</c:v>
                </c:pt>
                <c:pt idx="1">
                  <c:v>0.02</c:v>
                </c:pt>
                <c:pt idx="2">
                  <c:v>0.03</c:v>
                </c:pt>
                <c:pt idx="3">
                  <c:v>0.04</c:v>
                </c:pt>
                <c:pt idx="4">
                  <c:v>0.05</c:v>
                </c:pt>
                <c:pt idx="5">
                  <c:v>0.06</c:v>
                </c:pt>
              </c:numCache>
            </c:numRef>
          </c:cat>
          <c:val>
            <c:numRef>
              <c:f>RESULTS_April2013_50000.csv!$V$14:$V$19</c:f>
              <c:numCache>
                <c:formatCode>0.0000</c:formatCode>
                <c:ptCount val="6"/>
                <c:pt idx="0">
                  <c:v>0.998077446888603</c:v>
                </c:pt>
                <c:pt idx="1">
                  <c:v>0.961798401998354</c:v>
                </c:pt>
                <c:pt idx="2">
                  <c:v>0.764843670317286</c:v>
                </c:pt>
                <c:pt idx="3">
                  <c:v>0.588989821961461</c:v>
                </c:pt>
                <c:pt idx="4">
                  <c:v>0.434805192824241</c:v>
                </c:pt>
                <c:pt idx="5">
                  <c:v>0.295986652396064</c:v>
                </c:pt>
              </c:numCache>
            </c:numRef>
          </c:val>
          <c:smooth val="0"/>
        </c:ser>
        <c:dLbls>
          <c:showLegendKey val="0"/>
          <c:showVal val="0"/>
          <c:showCatName val="0"/>
          <c:showSerName val="0"/>
          <c:showPercent val="0"/>
          <c:showBubbleSize val="0"/>
        </c:dLbls>
        <c:marker val="1"/>
        <c:smooth val="0"/>
        <c:axId val="2073572296"/>
        <c:axId val="2073578008"/>
      </c:lineChart>
      <c:catAx>
        <c:axId val="2073572296"/>
        <c:scaling>
          <c:orientation val="minMax"/>
        </c:scaling>
        <c:delete val="0"/>
        <c:axPos val="b"/>
        <c:title>
          <c:tx>
            <c:rich>
              <a:bodyPr/>
              <a:lstStyle/>
              <a:p>
                <a:pPr>
                  <a:defRPr/>
                </a:pPr>
                <a:r>
                  <a:rPr lang="en-US"/>
                  <a:t>Riskfree</a:t>
                </a:r>
                <a:r>
                  <a:rPr lang="en-US" baseline="0"/>
                  <a:t> rate</a:t>
                </a:r>
                <a:endParaRPr lang="en-US"/>
              </a:p>
            </c:rich>
          </c:tx>
          <c:layout/>
          <c:overlay val="0"/>
        </c:title>
        <c:numFmt formatCode="General" sourceLinked="1"/>
        <c:majorTickMark val="out"/>
        <c:minorTickMark val="none"/>
        <c:tickLblPos val="nextTo"/>
        <c:crossAx val="2073578008"/>
        <c:crosses val="autoZero"/>
        <c:auto val="1"/>
        <c:lblAlgn val="ctr"/>
        <c:lblOffset val="100"/>
        <c:noMultiLvlLbl val="0"/>
      </c:catAx>
      <c:valAx>
        <c:axId val="2073578008"/>
        <c:scaling>
          <c:orientation val="minMax"/>
        </c:scaling>
        <c:delete val="0"/>
        <c:axPos val="l"/>
        <c:majorGridlines/>
        <c:title>
          <c:tx>
            <c:rich>
              <a:bodyPr rot="-5400000" vert="horz"/>
              <a:lstStyle/>
              <a:p>
                <a:pPr>
                  <a:defRPr/>
                </a:pPr>
                <a:r>
                  <a:rPr lang="en-US"/>
                  <a:t>w*</a:t>
                </a:r>
              </a:p>
            </c:rich>
          </c:tx>
          <c:layout/>
          <c:overlay val="0"/>
        </c:title>
        <c:numFmt formatCode="0.0000" sourceLinked="1"/>
        <c:majorTickMark val="out"/>
        <c:minorTickMark val="none"/>
        <c:tickLblPos val="nextTo"/>
        <c:crossAx val="207357229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cat>
            <c:numRef>
              <c:f>RESULTS_April2013_50000.csv!$P$20:$P$28</c:f>
              <c:numCache>
                <c:formatCode>General</c:formatCode>
                <c:ptCount val="9"/>
                <c:pt idx="0">
                  <c:v>0.7</c:v>
                </c:pt>
                <c:pt idx="1">
                  <c:v>1.1</c:v>
                </c:pt>
                <c:pt idx="2">
                  <c:v>1.5</c:v>
                </c:pt>
                <c:pt idx="3">
                  <c:v>1.9</c:v>
                </c:pt>
                <c:pt idx="4">
                  <c:v>2.3</c:v>
                </c:pt>
                <c:pt idx="5">
                  <c:v>2.7</c:v>
                </c:pt>
                <c:pt idx="6">
                  <c:v>3.1</c:v>
                </c:pt>
                <c:pt idx="7">
                  <c:v>3.5</c:v>
                </c:pt>
                <c:pt idx="8">
                  <c:v>3.9</c:v>
                </c:pt>
              </c:numCache>
            </c:numRef>
          </c:cat>
          <c:val>
            <c:numRef>
              <c:f>RESULTS_April2013_50000.csv!$T$20:$T$28</c:f>
              <c:numCache>
                <c:formatCode>0.0000</c:formatCode>
                <c:ptCount val="9"/>
                <c:pt idx="0">
                  <c:v>0.997591682097433</c:v>
                </c:pt>
                <c:pt idx="1">
                  <c:v>0.997626811916214</c:v>
                </c:pt>
                <c:pt idx="2">
                  <c:v>0.6869528745719</c:v>
                </c:pt>
                <c:pt idx="3">
                  <c:v>0.532019730067858</c:v>
                </c:pt>
                <c:pt idx="4">
                  <c:v>0.453383625414262</c:v>
                </c:pt>
                <c:pt idx="5">
                  <c:v>0.400872307553258</c:v>
                </c:pt>
                <c:pt idx="6">
                  <c:v>0.354856331874967</c:v>
                </c:pt>
                <c:pt idx="7">
                  <c:v>0.317468741129831</c:v>
                </c:pt>
                <c:pt idx="8">
                  <c:v>0.287905314904801</c:v>
                </c:pt>
              </c:numCache>
            </c:numRef>
          </c:val>
          <c:smooth val="0"/>
        </c:ser>
        <c:ser>
          <c:idx val="1"/>
          <c:order val="1"/>
          <c:marker>
            <c:symbol val="none"/>
          </c:marker>
          <c:cat>
            <c:numRef>
              <c:f>RESULTS_April2013_50000.csv!$P$20:$P$28</c:f>
              <c:numCache>
                <c:formatCode>General</c:formatCode>
                <c:ptCount val="9"/>
                <c:pt idx="0">
                  <c:v>0.7</c:v>
                </c:pt>
                <c:pt idx="1">
                  <c:v>1.1</c:v>
                </c:pt>
                <c:pt idx="2">
                  <c:v>1.5</c:v>
                </c:pt>
                <c:pt idx="3">
                  <c:v>1.9</c:v>
                </c:pt>
                <c:pt idx="4">
                  <c:v>2.3</c:v>
                </c:pt>
                <c:pt idx="5">
                  <c:v>2.7</c:v>
                </c:pt>
                <c:pt idx="6">
                  <c:v>3.1</c:v>
                </c:pt>
                <c:pt idx="7">
                  <c:v>3.5</c:v>
                </c:pt>
                <c:pt idx="8">
                  <c:v>3.9</c:v>
                </c:pt>
              </c:numCache>
            </c:numRef>
          </c:cat>
          <c:val>
            <c:numRef>
              <c:f>RESULTS_April2013_50000.csv!$U$20:$U$28</c:f>
              <c:numCache>
                <c:formatCode>0.0000</c:formatCode>
                <c:ptCount val="9"/>
                <c:pt idx="0">
                  <c:v>0.99999999903073</c:v>
                </c:pt>
                <c:pt idx="1">
                  <c:v>0.99999954160017</c:v>
                </c:pt>
                <c:pt idx="2">
                  <c:v>0.842734466062671</c:v>
                </c:pt>
                <c:pt idx="3">
                  <c:v>0.672010704179745</c:v>
                </c:pt>
                <c:pt idx="4">
                  <c:v>0.547026683366005</c:v>
                </c:pt>
                <c:pt idx="5">
                  <c:v>0.454606778536199</c:v>
                </c:pt>
                <c:pt idx="6">
                  <c:v>0.391654173501104</c:v>
                </c:pt>
                <c:pt idx="7">
                  <c:v>0.345509277000493</c:v>
                </c:pt>
                <c:pt idx="8">
                  <c:v>0.308669558761099</c:v>
                </c:pt>
              </c:numCache>
            </c:numRef>
          </c:val>
          <c:smooth val="0"/>
        </c:ser>
        <c:ser>
          <c:idx val="2"/>
          <c:order val="2"/>
          <c:marker>
            <c:symbol val="none"/>
          </c:marker>
          <c:cat>
            <c:numRef>
              <c:f>RESULTS_April2013_50000.csv!$P$20:$P$28</c:f>
              <c:numCache>
                <c:formatCode>General</c:formatCode>
                <c:ptCount val="9"/>
                <c:pt idx="0">
                  <c:v>0.7</c:v>
                </c:pt>
                <c:pt idx="1">
                  <c:v>1.1</c:v>
                </c:pt>
                <c:pt idx="2">
                  <c:v>1.5</c:v>
                </c:pt>
                <c:pt idx="3">
                  <c:v>1.9</c:v>
                </c:pt>
                <c:pt idx="4">
                  <c:v>2.3</c:v>
                </c:pt>
                <c:pt idx="5">
                  <c:v>2.7</c:v>
                </c:pt>
                <c:pt idx="6">
                  <c:v>3.1</c:v>
                </c:pt>
                <c:pt idx="7">
                  <c:v>3.5</c:v>
                </c:pt>
                <c:pt idx="8">
                  <c:v>3.9</c:v>
                </c:pt>
              </c:numCache>
            </c:numRef>
          </c:cat>
          <c:val>
            <c:numRef>
              <c:f>RESULTS_April2013_50000.csv!$V$20:$V$28</c:f>
              <c:numCache>
                <c:formatCode>0.0000</c:formatCode>
                <c:ptCount val="9"/>
                <c:pt idx="0">
                  <c:v>0.998795840564082</c:v>
                </c:pt>
                <c:pt idx="1">
                  <c:v>0.998813176758192</c:v>
                </c:pt>
                <c:pt idx="2">
                  <c:v>0.764843670317286</c:v>
                </c:pt>
                <c:pt idx="3">
                  <c:v>0.602015217123801</c:v>
                </c:pt>
                <c:pt idx="4">
                  <c:v>0.500205154390134</c:v>
                </c:pt>
                <c:pt idx="5">
                  <c:v>0.427739543044728</c:v>
                </c:pt>
                <c:pt idx="6">
                  <c:v>0.373255252688036</c:v>
                </c:pt>
                <c:pt idx="7">
                  <c:v>0.331489009065162</c:v>
                </c:pt>
                <c:pt idx="8">
                  <c:v>0.29828743683295</c:v>
                </c:pt>
              </c:numCache>
            </c:numRef>
          </c:val>
          <c:smooth val="0"/>
        </c:ser>
        <c:dLbls>
          <c:showLegendKey val="0"/>
          <c:showVal val="0"/>
          <c:showCatName val="0"/>
          <c:showSerName val="0"/>
          <c:showPercent val="0"/>
          <c:showBubbleSize val="0"/>
        </c:dLbls>
        <c:marker val="1"/>
        <c:smooth val="0"/>
        <c:axId val="2073606232"/>
        <c:axId val="2073611896"/>
      </c:lineChart>
      <c:catAx>
        <c:axId val="2073606232"/>
        <c:scaling>
          <c:orientation val="minMax"/>
        </c:scaling>
        <c:delete val="0"/>
        <c:axPos val="b"/>
        <c:title>
          <c:tx>
            <c:rich>
              <a:bodyPr/>
              <a:lstStyle/>
              <a:p>
                <a:pPr>
                  <a:defRPr/>
                </a:pPr>
                <a:r>
                  <a:rPr lang="en-US"/>
                  <a:t>Risk</a:t>
                </a:r>
                <a:r>
                  <a:rPr lang="en-US" baseline="0"/>
                  <a:t> aversion (alpha)</a:t>
                </a:r>
                <a:endParaRPr lang="en-US"/>
              </a:p>
            </c:rich>
          </c:tx>
          <c:layout/>
          <c:overlay val="0"/>
        </c:title>
        <c:numFmt formatCode="General" sourceLinked="1"/>
        <c:majorTickMark val="out"/>
        <c:minorTickMark val="none"/>
        <c:tickLblPos val="nextTo"/>
        <c:crossAx val="2073611896"/>
        <c:crosses val="autoZero"/>
        <c:auto val="1"/>
        <c:lblAlgn val="ctr"/>
        <c:lblOffset val="100"/>
        <c:noMultiLvlLbl val="0"/>
      </c:catAx>
      <c:valAx>
        <c:axId val="2073611896"/>
        <c:scaling>
          <c:orientation val="minMax"/>
        </c:scaling>
        <c:delete val="0"/>
        <c:axPos val="l"/>
        <c:majorGridlines/>
        <c:title>
          <c:tx>
            <c:rich>
              <a:bodyPr rot="-5400000" vert="horz"/>
              <a:lstStyle/>
              <a:p>
                <a:pPr>
                  <a:defRPr/>
                </a:pPr>
                <a:r>
                  <a:rPr lang="en-US"/>
                  <a:t>w*</a:t>
                </a:r>
              </a:p>
            </c:rich>
          </c:tx>
          <c:layout/>
          <c:overlay val="0"/>
        </c:title>
        <c:numFmt formatCode="0.0000" sourceLinked="1"/>
        <c:majorTickMark val="out"/>
        <c:minorTickMark val="none"/>
        <c:tickLblPos val="nextTo"/>
        <c:crossAx val="207360623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cat>
            <c:numRef>
              <c:f>RESULTS_April2013_50000.csv!$K$36:$K$42</c:f>
              <c:numCache>
                <c:formatCode>General</c:formatCode>
                <c:ptCount val="7"/>
                <c:pt idx="0">
                  <c:v>0.0</c:v>
                </c:pt>
                <c:pt idx="1">
                  <c:v>0.1</c:v>
                </c:pt>
                <c:pt idx="2">
                  <c:v>0.15</c:v>
                </c:pt>
                <c:pt idx="3">
                  <c:v>0.2</c:v>
                </c:pt>
                <c:pt idx="4">
                  <c:v>0.25</c:v>
                </c:pt>
                <c:pt idx="5">
                  <c:v>0.28</c:v>
                </c:pt>
                <c:pt idx="6">
                  <c:v>0.3</c:v>
                </c:pt>
              </c:numCache>
            </c:numRef>
          </c:cat>
          <c:val>
            <c:numRef>
              <c:f>RESULTS_April2013_50000.csv!$T$36:$T$42</c:f>
              <c:numCache>
                <c:formatCode>0.0000</c:formatCode>
                <c:ptCount val="7"/>
                <c:pt idx="0">
                  <c:v>0.718122079556549</c:v>
                </c:pt>
                <c:pt idx="1">
                  <c:v>0.75970274381768</c:v>
                </c:pt>
                <c:pt idx="2">
                  <c:v>0.6869528745719</c:v>
                </c:pt>
                <c:pt idx="3">
                  <c:v>0.650361186543045</c:v>
                </c:pt>
                <c:pt idx="4">
                  <c:v>0.650353110514778</c:v>
                </c:pt>
                <c:pt idx="5">
                  <c:v>0.650388871434003</c:v>
                </c:pt>
                <c:pt idx="6">
                  <c:v>0.650200389000338</c:v>
                </c:pt>
              </c:numCache>
            </c:numRef>
          </c:val>
          <c:smooth val="0"/>
        </c:ser>
        <c:ser>
          <c:idx val="1"/>
          <c:order val="1"/>
          <c:marker>
            <c:symbol val="none"/>
          </c:marker>
          <c:cat>
            <c:numRef>
              <c:f>RESULTS_April2013_50000.csv!$K$36:$K$42</c:f>
              <c:numCache>
                <c:formatCode>General</c:formatCode>
                <c:ptCount val="7"/>
                <c:pt idx="0">
                  <c:v>0.0</c:v>
                </c:pt>
                <c:pt idx="1">
                  <c:v>0.1</c:v>
                </c:pt>
                <c:pt idx="2">
                  <c:v>0.15</c:v>
                </c:pt>
                <c:pt idx="3">
                  <c:v>0.2</c:v>
                </c:pt>
                <c:pt idx="4">
                  <c:v>0.25</c:v>
                </c:pt>
                <c:pt idx="5">
                  <c:v>0.28</c:v>
                </c:pt>
                <c:pt idx="6">
                  <c:v>0.3</c:v>
                </c:pt>
              </c:numCache>
            </c:numRef>
          </c:cat>
          <c:val>
            <c:numRef>
              <c:f>RESULTS_April2013_50000.csv!$U$36:$U$42</c:f>
              <c:numCache>
                <c:formatCode>0.0000</c:formatCode>
                <c:ptCount val="7"/>
                <c:pt idx="0">
                  <c:v>0.71812222927014</c:v>
                </c:pt>
                <c:pt idx="1">
                  <c:v>0.759714733572151</c:v>
                </c:pt>
                <c:pt idx="2">
                  <c:v>0.842734466062671</c:v>
                </c:pt>
                <c:pt idx="3">
                  <c:v>0.993464943165541</c:v>
                </c:pt>
                <c:pt idx="4">
                  <c:v>0.998169079463785</c:v>
                </c:pt>
                <c:pt idx="5">
                  <c:v>0.99147121428682</c:v>
                </c:pt>
                <c:pt idx="6">
                  <c:v>0.995702943282532</c:v>
                </c:pt>
              </c:numCache>
            </c:numRef>
          </c:val>
          <c:smooth val="0"/>
        </c:ser>
        <c:ser>
          <c:idx val="2"/>
          <c:order val="2"/>
          <c:marker>
            <c:symbol val="none"/>
          </c:marker>
          <c:cat>
            <c:numRef>
              <c:f>RESULTS_April2013_50000.csv!$K$36:$K$42</c:f>
              <c:numCache>
                <c:formatCode>General</c:formatCode>
                <c:ptCount val="7"/>
                <c:pt idx="0">
                  <c:v>0.0</c:v>
                </c:pt>
                <c:pt idx="1">
                  <c:v>0.1</c:v>
                </c:pt>
                <c:pt idx="2">
                  <c:v>0.15</c:v>
                </c:pt>
                <c:pt idx="3">
                  <c:v>0.2</c:v>
                </c:pt>
                <c:pt idx="4">
                  <c:v>0.25</c:v>
                </c:pt>
                <c:pt idx="5">
                  <c:v>0.28</c:v>
                </c:pt>
                <c:pt idx="6">
                  <c:v>0.3</c:v>
                </c:pt>
              </c:numCache>
            </c:numRef>
          </c:cat>
          <c:val>
            <c:numRef>
              <c:f>RESULTS_April2013_50000.csv!$V$36:$V$42</c:f>
              <c:numCache>
                <c:formatCode>0.0000</c:formatCode>
                <c:ptCount val="7"/>
                <c:pt idx="0">
                  <c:v>0.718122154413344</c:v>
                </c:pt>
                <c:pt idx="1">
                  <c:v>0.759708738694916</c:v>
                </c:pt>
                <c:pt idx="2">
                  <c:v>0.764843670317286</c:v>
                </c:pt>
                <c:pt idx="3">
                  <c:v>0.821913064854293</c:v>
                </c:pt>
                <c:pt idx="4">
                  <c:v>0.824261094989281</c:v>
                </c:pt>
                <c:pt idx="5">
                  <c:v>0.820930042860412</c:v>
                </c:pt>
                <c:pt idx="6">
                  <c:v>0.822951666141435</c:v>
                </c:pt>
              </c:numCache>
            </c:numRef>
          </c:val>
          <c:smooth val="0"/>
        </c:ser>
        <c:dLbls>
          <c:showLegendKey val="0"/>
          <c:showVal val="0"/>
          <c:showCatName val="0"/>
          <c:showSerName val="0"/>
          <c:showPercent val="0"/>
          <c:showBubbleSize val="0"/>
        </c:dLbls>
        <c:marker val="1"/>
        <c:smooth val="0"/>
        <c:axId val="2073639560"/>
        <c:axId val="2073645032"/>
      </c:lineChart>
      <c:catAx>
        <c:axId val="2073639560"/>
        <c:scaling>
          <c:orientation val="minMax"/>
        </c:scaling>
        <c:delete val="0"/>
        <c:axPos val="b"/>
        <c:title>
          <c:tx>
            <c:rich>
              <a:bodyPr/>
              <a:lstStyle/>
              <a:p>
                <a:pPr>
                  <a:defRPr/>
                </a:pPr>
                <a:r>
                  <a:rPr lang="en-US"/>
                  <a:t>Tax rate on gains</a:t>
                </a:r>
              </a:p>
            </c:rich>
          </c:tx>
          <c:layout/>
          <c:overlay val="0"/>
        </c:title>
        <c:numFmt formatCode="General" sourceLinked="1"/>
        <c:majorTickMark val="out"/>
        <c:minorTickMark val="none"/>
        <c:tickLblPos val="nextTo"/>
        <c:crossAx val="2073645032"/>
        <c:crosses val="autoZero"/>
        <c:auto val="1"/>
        <c:lblAlgn val="ctr"/>
        <c:lblOffset val="100"/>
        <c:noMultiLvlLbl val="0"/>
      </c:catAx>
      <c:valAx>
        <c:axId val="2073645032"/>
        <c:scaling>
          <c:orientation val="minMax"/>
          <c:min val="0.0"/>
        </c:scaling>
        <c:delete val="0"/>
        <c:axPos val="l"/>
        <c:majorGridlines/>
        <c:title>
          <c:tx>
            <c:rich>
              <a:bodyPr rot="-5400000" vert="horz"/>
              <a:lstStyle/>
              <a:p>
                <a:pPr>
                  <a:defRPr/>
                </a:pPr>
                <a:r>
                  <a:rPr lang="en-US"/>
                  <a:t>w*</a:t>
                </a:r>
              </a:p>
            </c:rich>
          </c:tx>
          <c:layout/>
          <c:overlay val="0"/>
        </c:title>
        <c:numFmt formatCode="0.0000" sourceLinked="1"/>
        <c:majorTickMark val="out"/>
        <c:minorTickMark val="none"/>
        <c:tickLblPos val="nextTo"/>
        <c:crossAx val="207363956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cat>
            <c:numRef>
              <c:f>RESULTS_April2013_50000.csv!$L$29:$L$35</c:f>
              <c:numCache>
                <c:formatCode>General</c:formatCode>
                <c:ptCount val="7"/>
                <c:pt idx="0">
                  <c:v>0.1</c:v>
                </c:pt>
                <c:pt idx="1">
                  <c:v>0.15</c:v>
                </c:pt>
                <c:pt idx="2">
                  <c:v>0.25</c:v>
                </c:pt>
                <c:pt idx="3">
                  <c:v>0.28</c:v>
                </c:pt>
                <c:pt idx="4">
                  <c:v>0.33</c:v>
                </c:pt>
                <c:pt idx="5">
                  <c:v>0.35</c:v>
                </c:pt>
                <c:pt idx="6">
                  <c:v>0.396</c:v>
                </c:pt>
              </c:numCache>
            </c:numRef>
          </c:cat>
          <c:val>
            <c:numRef>
              <c:f>RESULTS_April2013_50000.csv!$T$29:$T$35</c:f>
              <c:numCache>
                <c:formatCode>0.0000</c:formatCode>
                <c:ptCount val="7"/>
                <c:pt idx="0">
                  <c:v>0.591335915971907</c:v>
                </c:pt>
                <c:pt idx="1">
                  <c:v>0.608024194447205</c:v>
                </c:pt>
                <c:pt idx="2">
                  <c:v>0.660920225947175</c:v>
                </c:pt>
                <c:pt idx="3">
                  <c:v>0.6869528745719</c:v>
                </c:pt>
                <c:pt idx="4">
                  <c:v>0.778398038024156</c:v>
                </c:pt>
                <c:pt idx="5">
                  <c:v>0.785789686170933</c:v>
                </c:pt>
                <c:pt idx="6">
                  <c:v>0.801585315110735</c:v>
                </c:pt>
              </c:numCache>
            </c:numRef>
          </c:val>
          <c:smooth val="0"/>
        </c:ser>
        <c:ser>
          <c:idx val="1"/>
          <c:order val="1"/>
          <c:marker>
            <c:symbol val="none"/>
          </c:marker>
          <c:cat>
            <c:numRef>
              <c:f>RESULTS_April2013_50000.csv!$L$29:$L$35</c:f>
              <c:numCache>
                <c:formatCode>General</c:formatCode>
                <c:ptCount val="7"/>
                <c:pt idx="0">
                  <c:v>0.1</c:v>
                </c:pt>
                <c:pt idx="1">
                  <c:v>0.15</c:v>
                </c:pt>
                <c:pt idx="2">
                  <c:v>0.25</c:v>
                </c:pt>
                <c:pt idx="3">
                  <c:v>0.28</c:v>
                </c:pt>
                <c:pt idx="4">
                  <c:v>0.33</c:v>
                </c:pt>
                <c:pt idx="5">
                  <c:v>0.35</c:v>
                </c:pt>
                <c:pt idx="6">
                  <c:v>0.396</c:v>
                </c:pt>
              </c:numCache>
            </c:numRef>
          </c:cat>
          <c:val>
            <c:numRef>
              <c:f>RESULTS_April2013_50000.csv!$U$29:$U$35</c:f>
              <c:numCache>
                <c:formatCode>0.0000</c:formatCode>
                <c:ptCount val="7"/>
                <c:pt idx="0">
                  <c:v>0.991772190335116</c:v>
                </c:pt>
                <c:pt idx="1">
                  <c:v>0.999995381454235</c:v>
                </c:pt>
                <c:pt idx="2">
                  <c:v>0.862852271294619</c:v>
                </c:pt>
                <c:pt idx="3">
                  <c:v>0.842734466062671</c:v>
                </c:pt>
                <c:pt idx="4">
                  <c:v>0.796743343377602</c:v>
                </c:pt>
                <c:pt idx="5">
                  <c:v>0.798223425015523</c:v>
                </c:pt>
                <c:pt idx="6">
                  <c:v>0.802261150787902</c:v>
                </c:pt>
              </c:numCache>
            </c:numRef>
          </c:val>
          <c:smooth val="0"/>
        </c:ser>
        <c:ser>
          <c:idx val="2"/>
          <c:order val="2"/>
          <c:marker>
            <c:symbol val="none"/>
          </c:marker>
          <c:cat>
            <c:numRef>
              <c:f>RESULTS_April2013_50000.csv!$L$29:$L$35</c:f>
              <c:numCache>
                <c:formatCode>General</c:formatCode>
                <c:ptCount val="7"/>
                <c:pt idx="0">
                  <c:v>0.1</c:v>
                </c:pt>
                <c:pt idx="1">
                  <c:v>0.15</c:v>
                </c:pt>
                <c:pt idx="2">
                  <c:v>0.25</c:v>
                </c:pt>
                <c:pt idx="3">
                  <c:v>0.28</c:v>
                </c:pt>
                <c:pt idx="4">
                  <c:v>0.33</c:v>
                </c:pt>
                <c:pt idx="5">
                  <c:v>0.35</c:v>
                </c:pt>
                <c:pt idx="6">
                  <c:v>0.396</c:v>
                </c:pt>
              </c:numCache>
            </c:numRef>
          </c:cat>
          <c:val>
            <c:numRef>
              <c:f>RESULTS_April2013_50000.csv!$V$29:$V$35</c:f>
              <c:numCache>
                <c:formatCode>0.0000</c:formatCode>
                <c:ptCount val="7"/>
                <c:pt idx="0">
                  <c:v>0.791554053153511</c:v>
                </c:pt>
                <c:pt idx="1">
                  <c:v>0.80400978795072</c:v>
                </c:pt>
                <c:pt idx="2">
                  <c:v>0.761886248620897</c:v>
                </c:pt>
                <c:pt idx="3">
                  <c:v>0.764843670317286</c:v>
                </c:pt>
                <c:pt idx="4">
                  <c:v>0.787570690700879</c:v>
                </c:pt>
                <c:pt idx="5">
                  <c:v>0.792006555593228</c:v>
                </c:pt>
                <c:pt idx="6">
                  <c:v>0.801923232949318</c:v>
                </c:pt>
              </c:numCache>
            </c:numRef>
          </c:val>
          <c:smooth val="0"/>
        </c:ser>
        <c:dLbls>
          <c:showLegendKey val="0"/>
          <c:showVal val="0"/>
          <c:showCatName val="0"/>
          <c:showSerName val="0"/>
          <c:showPercent val="0"/>
          <c:showBubbleSize val="0"/>
        </c:dLbls>
        <c:marker val="1"/>
        <c:smooth val="0"/>
        <c:axId val="2073673480"/>
        <c:axId val="2073679176"/>
      </c:lineChart>
      <c:catAx>
        <c:axId val="2073673480"/>
        <c:scaling>
          <c:orientation val="minMax"/>
        </c:scaling>
        <c:delete val="0"/>
        <c:axPos val="b"/>
        <c:title>
          <c:tx>
            <c:rich>
              <a:bodyPr/>
              <a:lstStyle/>
              <a:p>
                <a:pPr>
                  <a:defRPr/>
                </a:pPr>
                <a:r>
                  <a:rPr lang="en-US"/>
                  <a:t>Tax</a:t>
                </a:r>
                <a:r>
                  <a:rPr lang="en-US" baseline="0"/>
                  <a:t> rate</a:t>
                </a:r>
                <a:r>
                  <a:rPr lang="en-US"/>
                  <a:t> on losses</a:t>
                </a:r>
              </a:p>
            </c:rich>
          </c:tx>
          <c:layout/>
          <c:overlay val="0"/>
        </c:title>
        <c:numFmt formatCode="General" sourceLinked="1"/>
        <c:majorTickMark val="out"/>
        <c:minorTickMark val="none"/>
        <c:tickLblPos val="nextTo"/>
        <c:crossAx val="2073679176"/>
        <c:crosses val="autoZero"/>
        <c:auto val="1"/>
        <c:lblAlgn val="ctr"/>
        <c:lblOffset val="100"/>
        <c:noMultiLvlLbl val="0"/>
      </c:catAx>
      <c:valAx>
        <c:axId val="2073679176"/>
        <c:scaling>
          <c:orientation val="minMax"/>
        </c:scaling>
        <c:delete val="0"/>
        <c:axPos val="l"/>
        <c:majorGridlines/>
        <c:title>
          <c:tx>
            <c:rich>
              <a:bodyPr rot="-5400000" vert="horz"/>
              <a:lstStyle/>
              <a:p>
                <a:pPr>
                  <a:defRPr/>
                </a:pPr>
                <a:r>
                  <a:rPr lang="en-US"/>
                  <a:t>w*</a:t>
                </a:r>
              </a:p>
            </c:rich>
          </c:tx>
          <c:layout/>
          <c:overlay val="0"/>
        </c:title>
        <c:numFmt formatCode="0.0000" sourceLinked="1"/>
        <c:majorTickMark val="out"/>
        <c:minorTickMark val="none"/>
        <c:tickLblPos val="nextTo"/>
        <c:crossAx val="207367348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83090-4FE7-8E4F-AB5D-5D989377A4FC}" type="datetimeFigureOut">
              <a:rPr lang="en-US" smtClean="0"/>
              <a:t>5/18/13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8C47A-93B4-2043-8C24-4006564F747D}" type="slidenum">
              <a:rPr lang="en-US" smtClean="0"/>
              <a:t>‹#›</a:t>
            </a:fld>
            <a:endParaRPr lang="en-US"/>
          </a:p>
        </p:txBody>
      </p:sp>
    </p:spTree>
    <p:extLst>
      <p:ext uri="{BB962C8B-B14F-4D97-AF65-F5344CB8AC3E}">
        <p14:creationId xmlns:p14="http://schemas.microsoft.com/office/powerpoint/2010/main" val="1001922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DFAB7-8A24-2146-980D-127AB561725B}" type="slidenum">
              <a:rPr lang="en-US"/>
              <a:pPr/>
              <a:t>10</a:t>
            </a:fld>
            <a:endParaRPr lang="en-US"/>
          </a:p>
        </p:txBody>
      </p:sp>
      <p:sp>
        <p:nvSpPr>
          <p:cNvPr id="77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D0A6A8D0-EC54-7D43-BEDB-6C6DC4EC4C9A}" type="slidenum">
              <a:rPr lang="en-US" sz="1200"/>
              <a:pPr eaLnBrk="1" hangingPunct="1"/>
              <a:t>51</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2A82BF36-174C-BE4D-A140-3B94BAAB4CDD}" type="slidenum">
              <a:rPr lang="en-US" sz="1200"/>
              <a:pPr eaLnBrk="1" hangingPunct="1"/>
              <a:t>57</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9284D94B-4760-F443-8ACC-6A8739FFE933}" type="slidenum">
              <a:rPr lang="en-US" sz="1200"/>
              <a:pPr eaLnBrk="1" hangingPunct="1"/>
              <a:t>59</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DFAB7-8A24-2146-980D-127AB561725B}" type="slidenum">
              <a:rPr lang="en-US"/>
              <a:pPr/>
              <a:t>75</a:t>
            </a:fld>
            <a:endParaRPr lang="en-US"/>
          </a:p>
        </p:txBody>
      </p:sp>
      <p:sp>
        <p:nvSpPr>
          <p:cNvPr id="77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algo.scu.edu</a:t>
            </a:r>
            <a:r>
              <a:rPr lang="en-US" dirty="0" smtClean="0"/>
              <a:t>/~</a:t>
            </a:r>
            <a:r>
              <a:rPr lang="en-US" dirty="0" err="1" smtClean="0"/>
              <a:t>sanjivdas</a:t>
            </a:r>
            <a:r>
              <a:rPr lang="en-US" dirty="0" smtClean="0"/>
              <a:t>/</a:t>
            </a:r>
            <a:r>
              <a:rPr lang="en-US" dirty="0" err="1" smtClean="0"/>
              <a:t>derbook</a:t>
            </a:r>
            <a:r>
              <a:rPr lang="en-US" dirty="0" smtClean="0"/>
              <a:t>/</a:t>
            </a:r>
            <a:r>
              <a:rPr lang="en-US" dirty="0" err="1" smtClean="0"/>
              <a:t>ps_oneprob.html</a:t>
            </a:r>
            <a:endParaRPr lang="en-US" dirty="0"/>
          </a:p>
        </p:txBody>
      </p:sp>
      <p:sp>
        <p:nvSpPr>
          <p:cNvPr id="4" name="Slide Number Placeholder 3"/>
          <p:cNvSpPr>
            <a:spLocks noGrp="1"/>
          </p:cNvSpPr>
          <p:nvPr>
            <p:ph type="sldNum" sz="quarter" idx="10"/>
          </p:nvPr>
        </p:nvSpPr>
        <p:spPr/>
        <p:txBody>
          <a:bodyPr/>
          <a:lstStyle/>
          <a:p>
            <a:fld id="{6DF8C47A-93B4-2043-8C24-4006564F747D}" type="slidenum">
              <a:rPr lang="en-US" smtClean="0"/>
              <a:t>78</a:t>
            </a:fld>
            <a:endParaRPr lang="en-US"/>
          </a:p>
        </p:txBody>
      </p:sp>
    </p:spTree>
    <p:extLst>
      <p:ext uri="{BB962C8B-B14F-4D97-AF65-F5344CB8AC3E}">
        <p14:creationId xmlns:p14="http://schemas.microsoft.com/office/powerpoint/2010/main" val="211508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Placeholder 2"/>
          <p:cNvSpPr>
            <a:spLocks noGrp="1" noRot="1" noChangeAspect="1"/>
          </p:cNvSpPr>
          <p:nvPr>
            <p:ph type="sldImg"/>
          </p:nvPr>
        </p:nvSpPr>
        <p:spPr bwMode="auto">
          <a:noFill/>
          <a:ln>
            <a:solidFill>
              <a:srgbClr val="000000"/>
            </a:solidFill>
            <a:miter lim="800000"/>
            <a:headEnd/>
            <a:tailEnd/>
          </a:ln>
        </p:spPr>
      </p:sp>
      <p:sp>
        <p:nvSpPr>
          <p:cNvPr id="1105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DFAB7-8A24-2146-980D-127AB561725B}" type="slidenum">
              <a:rPr lang="en-US"/>
              <a:pPr/>
              <a:t>40</a:t>
            </a:fld>
            <a:endParaRPr lang="en-US"/>
          </a:p>
        </p:txBody>
      </p:sp>
      <p:sp>
        <p:nvSpPr>
          <p:cNvPr id="77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E189289-DF32-9F46-87CA-5C988AE18439}" type="slidenum">
              <a:rPr lang="en-US" sz="1200"/>
              <a:pPr eaLnBrk="1" hangingPunct="1"/>
              <a:t>45</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17EE1DE1-C5C9-C04C-9834-6253FD1A9CB3}" type="slidenum">
              <a:rPr lang="en-US" sz="1200"/>
              <a:pPr eaLnBrk="1" hangingPunct="1"/>
              <a:t>46</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BDDB81E0-13A0-3D48-9386-AF79D25D6BF7}" type="slidenum">
              <a:rPr lang="en-US" sz="1200"/>
              <a:pPr eaLnBrk="1" hangingPunct="1"/>
              <a:t>47</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594385E2-870A-2B42-9FD2-48CBDDBE6EDE}" type="slidenum">
              <a:rPr lang="en-US" sz="1200"/>
              <a:pPr eaLnBrk="1" hangingPunct="1"/>
              <a:t>48</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426F1D99-A6E0-1948-AE6C-7727C207269E}" type="slidenum">
              <a:rPr lang="en-US" sz="1200"/>
              <a:pPr eaLnBrk="1" hangingPunct="1"/>
              <a:t>49</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76572E3E-DED3-5D42-9F62-CAA61D81BF0E}" type="slidenum">
              <a:rPr lang="en-US" sz="1200"/>
              <a:pPr eaLnBrk="1" hangingPunct="1"/>
              <a:t>50</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5842E-A9C2-BE40-BE68-BF984024BBCB}"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243367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5842E-A9C2-BE40-BE68-BF984024BBCB}"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7CE25-9905-4341-A50D-4D286E594540}" type="slidenum">
              <a:rPr lang="en-US" smtClean="0"/>
              <a:t>‹#›</a:t>
            </a:fld>
            <a:endParaRPr lang="en-US"/>
          </a:p>
        </p:txBody>
      </p:sp>
    </p:spTree>
    <p:extLst>
      <p:ext uri="{BB962C8B-B14F-4D97-AF65-F5344CB8AC3E}">
        <p14:creationId xmlns:p14="http://schemas.microsoft.com/office/powerpoint/2010/main" val="172406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5842E-A9C2-BE40-BE68-BF984024BBCB}"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7CE25-9905-4341-A50D-4D286E594540}" type="slidenum">
              <a:rPr lang="en-US" smtClean="0"/>
              <a:t>‹#›</a:t>
            </a:fld>
            <a:endParaRPr lang="en-US"/>
          </a:p>
        </p:txBody>
      </p:sp>
    </p:spTree>
    <p:extLst>
      <p:ext uri="{BB962C8B-B14F-4D97-AF65-F5344CB8AC3E}">
        <p14:creationId xmlns:p14="http://schemas.microsoft.com/office/powerpoint/2010/main" val="256503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5842E-A9C2-BE40-BE68-BF984024BBCB}"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7CE25-9905-4341-A50D-4D286E594540}" type="slidenum">
              <a:rPr lang="en-US" smtClean="0"/>
              <a:t>‹#›</a:t>
            </a:fld>
            <a:endParaRPr lang="en-US"/>
          </a:p>
        </p:txBody>
      </p:sp>
    </p:spTree>
    <p:extLst>
      <p:ext uri="{BB962C8B-B14F-4D97-AF65-F5344CB8AC3E}">
        <p14:creationId xmlns:p14="http://schemas.microsoft.com/office/powerpoint/2010/main" val="251499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5842E-A9C2-BE40-BE68-BF984024BBCB}"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336700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5842E-A9C2-BE40-BE68-BF984024BBCB}" type="datetimeFigureOut">
              <a:rPr lang="en-US" smtClean="0"/>
              <a:t>5/18/13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7CE25-9905-4341-A50D-4D286E594540}" type="slidenum">
              <a:rPr lang="en-US" smtClean="0"/>
              <a:t>‹#›</a:t>
            </a:fld>
            <a:endParaRPr lang="en-US"/>
          </a:p>
        </p:txBody>
      </p:sp>
    </p:spTree>
    <p:extLst>
      <p:ext uri="{BB962C8B-B14F-4D97-AF65-F5344CB8AC3E}">
        <p14:creationId xmlns:p14="http://schemas.microsoft.com/office/powerpoint/2010/main" val="309822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5842E-A9C2-BE40-BE68-BF984024BBCB}" type="datetimeFigureOut">
              <a:rPr lang="en-US" smtClean="0"/>
              <a:t>5/18/13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7CE25-9905-4341-A50D-4D286E594540}" type="slidenum">
              <a:rPr lang="en-US" smtClean="0"/>
              <a:t>‹#›</a:t>
            </a:fld>
            <a:endParaRPr lang="en-US"/>
          </a:p>
        </p:txBody>
      </p:sp>
    </p:spTree>
    <p:extLst>
      <p:ext uri="{BB962C8B-B14F-4D97-AF65-F5344CB8AC3E}">
        <p14:creationId xmlns:p14="http://schemas.microsoft.com/office/powerpoint/2010/main" val="277256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5842E-A9C2-BE40-BE68-BF984024BBCB}" type="datetimeFigureOut">
              <a:rPr lang="en-US" smtClean="0"/>
              <a:t>5/18/13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7CE25-9905-4341-A50D-4D286E594540}" type="slidenum">
              <a:rPr lang="en-US" smtClean="0"/>
              <a:t>‹#›</a:t>
            </a:fld>
            <a:endParaRPr lang="en-US"/>
          </a:p>
        </p:txBody>
      </p:sp>
    </p:spTree>
    <p:extLst>
      <p:ext uri="{BB962C8B-B14F-4D97-AF65-F5344CB8AC3E}">
        <p14:creationId xmlns:p14="http://schemas.microsoft.com/office/powerpoint/2010/main" val="72987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5842E-A9C2-BE40-BE68-BF984024BBCB}" type="datetimeFigureOut">
              <a:rPr lang="en-US" smtClean="0"/>
              <a:t>5/18/13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7CE25-9905-4341-A50D-4D286E594540}" type="slidenum">
              <a:rPr lang="en-US" smtClean="0"/>
              <a:t>‹#›</a:t>
            </a:fld>
            <a:endParaRPr lang="en-US"/>
          </a:p>
        </p:txBody>
      </p:sp>
    </p:spTree>
    <p:extLst>
      <p:ext uri="{BB962C8B-B14F-4D97-AF65-F5344CB8AC3E}">
        <p14:creationId xmlns:p14="http://schemas.microsoft.com/office/powerpoint/2010/main" val="135804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5842E-A9C2-BE40-BE68-BF984024BBCB}" type="datetimeFigureOut">
              <a:rPr lang="en-US" smtClean="0"/>
              <a:t>5/18/13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89969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5842E-A9C2-BE40-BE68-BF984024BBCB}" type="datetimeFigureOut">
              <a:rPr lang="en-US" smtClean="0"/>
              <a:t>5/18/13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7CE25-9905-4341-A50D-4D286E594540}" type="slidenum">
              <a:rPr lang="en-US" smtClean="0"/>
              <a:t>‹#›</a:t>
            </a:fld>
            <a:endParaRPr lang="en-US"/>
          </a:p>
        </p:txBody>
      </p:sp>
    </p:spTree>
    <p:extLst>
      <p:ext uri="{BB962C8B-B14F-4D97-AF65-F5344CB8AC3E}">
        <p14:creationId xmlns:p14="http://schemas.microsoft.com/office/powerpoint/2010/main" val="1396186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5842E-A9C2-BE40-BE68-BF984024BBCB}" type="datetimeFigureOut">
              <a:rPr lang="en-US" smtClean="0"/>
              <a:t>5/18/13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7CE25-9905-4341-A50D-4D286E594540}" type="slidenum">
              <a:rPr lang="en-US" smtClean="0"/>
              <a:t>‹#›</a:t>
            </a:fld>
            <a:endParaRPr lang="en-US"/>
          </a:p>
        </p:txBody>
      </p:sp>
    </p:spTree>
    <p:extLst>
      <p:ext uri="{BB962C8B-B14F-4D97-AF65-F5344CB8AC3E}">
        <p14:creationId xmlns:p14="http://schemas.microsoft.com/office/powerpoint/2010/main" val="3789271667"/>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algo.scu.edu/~sanjivda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algo.scu.edu/~sanjivdas/research.ht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6.xml"/><Relationship Id="rId2" Type="http://schemas.openxmlformats.org/officeDocument/2006/relationships/image" Target="../media/image6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5.png"/><Relationship Id="rId3" Type="http://schemas.openxmlformats.org/officeDocument/2006/relationships/image" Target="../media/image6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6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png"/><Relationship Id="rId3" Type="http://schemas.openxmlformats.org/officeDocument/2006/relationships/image" Target="../media/image6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6.xml"/><Relationship Id="rId2" Type="http://schemas.openxmlformats.org/officeDocument/2006/relationships/image" Target="../media/image7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anjivdas.wordpress.com/"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omegahat.org/CGIwithR/" TargetMode="External"/><Relationship Id="rId3" Type="http://schemas.openxmlformats.org/officeDocument/2006/relationships/image" Target="../media/image8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0.png"/><Relationship Id="rId3" Type="http://schemas.openxmlformats.org/officeDocument/2006/relationships/image" Target="../media/image91.png"/></Relationships>
</file>

<file path=ppt/slides/_rels/slide78.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hyperlink" Target="http://algo.scu.edu/~sanjivdas/Rcgi/mortgage_calc.html"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1" Type="http://schemas.openxmlformats.org/officeDocument/2006/relationships/slideLayout" Target="../slideLayouts/slideLayout7.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6522"/>
            <a:ext cx="7772400" cy="1470025"/>
          </a:xfrm>
        </p:spPr>
        <p:txBody>
          <a:bodyPr>
            <a:normAutofit/>
          </a:bodyPr>
          <a:lstStyle/>
          <a:p>
            <a:r>
              <a:rPr lang="en-US" b="1" dirty="0" smtClean="0">
                <a:solidFill>
                  <a:srgbClr val="FF6600"/>
                </a:solidFill>
              </a:rPr>
              <a:t>R in Academic Finance</a:t>
            </a:r>
            <a:br>
              <a:rPr lang="en-US" b="1" dirty="0" smtClean="0">
                <a:solidFill>
                  <a:srgbClr val="FF6600"/>
                </a:solidFill>
              </a:rPr>
            </a:br>
            <a:r>
              <a:rPr lang="en-US" b="1" dirty="0" smtClean="0">
                <a:solidFill>
                  <a:srgbClr val="FF6600"/>
                </a:solidFill>
              </a:rPr>
              <a:t>(From Theory to Practice)</a:t>
            </a:r>
            <a:endParaRPr lang="en-US" b="1" dirty="0">
              <a:solidFill>
                <a:srgbClr val="FF6600"/>
              </a:solidFill>
            </a:endParaRPr>
          </a:p>
        </p:txBody>
      </p:sp>
      <p:sp>
        <p:nvSpPr>
          <p:cNvPr id="3" name="Subtitle 2"/>
          <p:cNvSpPr>
            <a:spLocks noGrp="1"/>
          </p:cNvSpPr>
          <p:nvPr>
            <p:ph type="subTitle" idx="1"/>
          </p:nvPr>
        </p:nvSpPr>
        <p:spPr>
          <a:xfrm>
            <a:off x="1371600" y="2674324"/>
            <a:ext cx="6400800" cy="3559559"/>
          </a:xfrm>
        </p:spPr>
        <p:txBody>
          <a:bodyPr>
            <a:normAutofit fontScale="92500" lnSpcReduction="10000"/>
          </a:bodyPr>
          <a:lstStyle/>
          <a:p>
            <a:r>
              <a:rPr lang="en-US" dirty="0" smtClean="0"/>
              <a:t>Sanjiv R. Das</a:t>
            </a:r>
          </a:p>
          <a:p>
            <a:r>
              <a:rPr lang="en-US" dirty="0" smtClean="0"/>
              <a:t>Professor, Santa Clara University</a:t>
            </a:r>
          </a:p>
          <a:p>
            <a:r>
              <a:rPr lang="en-US" dirty="0" smtClean="0"/>
              <a:t>Department of Finance</a:t>
            </a:r>
          </a:p>
          <a:p>
            <a:r>
              <a:rPr lang="en-US" dirty="0" smtClean="0">
                <a:hlinkClick r:id="rId2"/>
              </a:rPr>
              <a:t>http://algo.scu.edu/~sanjivdas/</a:t>
            </a:r>
            <a:endParaRPr lang="en-US" dirty="0" smtClean="0"/>
          </a:p>
          <a:p>
            <a:endParaRPr lang="en-US" dirty="0"/>
          </a:p>
          <a:p>
            <a:r>
              <a:rPr lang="en-US" dirty="0" smtClean="0"/>
              <a:t>R Finance Conference</a:t>
            </a:r>
          </a:p>
          <a:p>
            <a:r>
              <a:rPr lang="en-US" dirty="0" smtClean="0"/>
              <a:t>Chicago May 2013</a:t>
            </a:r>
            <a:endParaRPr lang="en-US" dirty="0"/>
          </a:p>
        </p:txBody>
      </p:sp>
    </p:spTree>
    <p:extLst>
      <p:ext uri="{BB962C8B-B14F-4D97-AF65-F5344CB8AC3E}">
        <p14:creationId xmlns:p14="http://schemas.microsoft.com/office/powerpoint/2010/main" val="171725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685800" y="1757474"/>
            <a:ext cx="6629400" cy="2178331"/>
          </a:xfrm>
        </p:spPr>
        <p:txBody>
          <a:bodyPr>
            <a:normAutofit fontScale="90000"/>
          </a:bodyPr>
          <a:lstStyle/>
          <a:p>
            <a:r>
              <a:rPr lang="en-US" sz="2800" dirty="0" smtClean="0"/>
              <a:t>Managing Systemic Risk by analyzing networks using R (and other tools)</a:t>
            </a:r>
            <a:br>
              <a:rPr lang="en-US" sz="2800" dirty="0" smtClean="0"/>
            </a:br>
            <a:r>
              <a:rPr lang="en-US" sz="2800" dirty="0" smtClean="0"/>
              <a:t> </a:t>
            </a:r>
            <a:br>
              <a:rPr lang="en-US" sz="2800" dirty="0" smtClean="0"/>
            </a:br>
            <a:r>
              <a:rPr lang="en-US" sz="2800" dirty="0"/>
              <a:t/>
            </a:r>
            <a:br>
              <a:rPr lang="en-US" sz="2800" dirty="0"/>
            </a:br>
            <a:r>
              <a:rPr lang="en-US" sz="2800" dirty="0" smtClean="0"/>
              <a:t>The MIDAS Project @</a:t>
            </a:r>
            <a:r>
              <a:rPr lang="en-US" sz="2800" dirty="0" smtClean="0">
                <a:solidFill>
                  <a:schemeClr val="accent1">
                    <a:lumMod val="75000"/>
                  </a:schemeClr>
                </a:solidFill>
              </a:rPr>
              <a:t>IBM</a:t>
            </a:r>
            <a:r>
              <a:rPr lang="en-US" sz="2800" dirty="0"/>
              <a:t/>
            </a:r>
            <a:br>
              <a:rPr lang="en-US" sz="2800" dirty="0"/>
            </a:br>
            <a:r>
              <a:rPr lang="en-US" sz="2800" dirty="0" smtClean="0"/>
              <a:t> </a:t>
            </a:r>
            <a:endParaRPr lang="en-US" sz="2800" dirty="0"/>
          </a:p>
        </p:txBody>
      </p:sp>
      <p:sp>
        <p:nvSpPr>
          <p:cNvPr id="735237" name="Line 5"/>
          <p:cNvSpPr>
            <a:spLocks noChangeShapeType="1"/>
          </p:cNvSpPr>
          <p:nvPr/>
        </p:nvSpPr>
        <p:spPr bwMode="black">
          <a:xfrm flipV="1">
            <a:off x="1862138" y="-621305"/>
            <a:ext cx="0" cy="3333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5245" name="Rectangle 13"/>
          <p:cNvSpPr>
            <a:spLocks noChangeArrowheads="1"/>
          </p:cNvSpPr>
          <p:nvPr/>
        </p:nvSpPr>
        <p:spPr bwMode="auto">
          <a:xfrm>
            <a:off x="685800" y="3573917"/>
            <a:ext cx="8247706"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2800" b="0" dirty="0"/>
              <a:t> </a:t>
            </a:r>
            <a:br>
              <a:rPr lang="en-US" sz="2800" b="0" dirty="0"/>
            </a:br>
            <a:r>
              <a:rPr lang="en-US" sz="2800" b="0" dirty="0" smtClean="0"/>
              <a:t>Paper: </a:t>
            </a:r>
            <a:r>
              <a:rPr lang="en-US" sz="2800" dirty="0" smtClean="0"/>
              <a:t>“</a:t>
            </a:r>
            <a:r>
              <a:rPr lang="en-US" sz="2800" i="0" u="none" strike="noStrike" baseline="0" dirty="0" smtClean="0"/>
              <a:t>Unleashing the Power of Public Data for</a:t>
            </a:r>
            <a:r>
              <a:rPr lang="en-US" sz="2800" i="0" u="none" strike="noStrike" dirty="0" smtClean="0"/>
              <a:t> </a:t>
            </a:r>
            <a:r>
              <a:rPr lang="en-US" sz="2800" i="0" u="none" strike="noStrike" baseline="0" dirty="0" smtClean="0"/>
              <a:t>Financial Risk Measurement,</a:t>
            </a:r>
            <a:r>
              <a:rPr lang="en-US" sz="2800" i="0" u="none" strike="noStrike" dirty="0" smtClean="0"/>
              <a:t> </a:t>
            </a:r>
            <a:r>
              <a:rPr lang="en-US" sz="2800" i="0" u="none" strike="noStrike" baseline="0" dirty="0" smtClean="0"/>
              <a:t>Regulation, and Governance” </a:t>
            </a:r>
            <a:r>
              <a:rPr lang="en-US" sz="2000" dirty="0"/>
              <a:t>(</a:t>
            </a:r>
            <a:r>
              <a:rPr lang="en-US" sz="2000" dirty="0" smtClean="0"/>
              <a:t>with</a:t>
            </a:r>
            <a:r>
              <a:rPr lang="en-US" sz="2000" b="1" dirty="0" smtClean="0"/>
              <a:t> </a:t>
            </a:r>
            <a:r>
              <a:rPr lang="en-US" sz="2000" b="0" i="0" u="none" strike="noStrike" baseline="0" dirty="0" smtClean="0"/>
              <a:t>Mauricio A. Hernandez, Howard Ho, Georgia </a:t>
            </a:r>
            <a:r>
              <a:rPr lang="en-US" sz="2000" b="0" i="0" u="none" strike="noStrike" baseline="0" dirty="0" err="1" smtClean="0"/>
              <a:t>Koutrika</a:t>
            </a:r>
            <a:r>
              <a:rPr lang="en-US" sz="2000" b="0" i="0" u="none" strike="noStrike" baseline="0" dirty="0" smtClean="0"/>
              <a:t>, </a:t>
            </a:r>
            <a:r>
              <a:rPr lang="en-US" sz="2000" b="0" i="0" u="none" strike="noStrike" baseline="0" dirty="0" err="1" smtClean="0"/>
              <a:t>Rajasekar</a:t>
            </a:r>
            <a:r>
              <a:rPr lang="en-US" sz="2000" b="0" i="0" u="none" strike="noStrike" baseline="0" dirty="0" smtClean="0"/>
              <a:t> Krishnamurthy,</a:t>
            </a:r>
            <a:r>
              <a:rPr lang="en-US" sz="2000" b="0" i="0" u="none" strike="noStrike" dirty="0" smtClean="0"/>
              <a:t> </a:t>
            </a:r>
            <a:r>
              <a:rPr lang="en-US" sz="2000" b="0" i="0" u="none" strike="noStrike" baseline="0" dirty="0" smtClean="0"/>
              <a:t>Lucian </a:t>
            </a:r>
            <a:r>
              <a:rPr lang="en-US" sz="2000" b="0" i="0" u="none" strike="noStrike" baseline="0" dirty="0" err="1" smtClean="0"/>
              <a:t>Popa</a:t>
            </a:r>
            <a:r>
              <a:rPr lang="en-US" sz="2000" b="0" i="0" u="none" strike="noStrike" baseline="0" dirty="0" smtClean="0"/>
              <a:t>, </a:t>
            </a:r>
            <a:r>
              <a:rPr lang="en-US" sz="2000" b="0" i="0" u="none" strike="noStrike" baseline="0" dirty="0" err="1" smtClean="0"/>
              <a:t>Ioana</a:t>
            </a:r>
            <a:r>
              <a:rPr lang="en-US" sz="2000" b="0" i="0" u="none" strike="noStrike" baseline="0" dirty="0" smtClean="0"/>
              <a:t> R. </a:t>
            </a:r>
            <a:r>
              <a:rPr lang="en-US" sz="2000" b="0" i="0" u="none" strike="noStrike" baseline="0" dirty="0" err="1" smtClean="0"/>
              <a:t>Stanoi</a:t>
            </a:r>
            <a:r>
              <a:rPr lang="en-US" sz="2000" b="0" i="0" u="none" strike="noStrike" baseline="0" dirty="0" smtClean="0"/>
              <a:t>, </a:t>
            </a:r>
            <a:r>
              <a:rPr lang="en-US" sz="2000" b="0" i="0" u="none" strike="noStrike" baseline="0" dirty="0" err="1" smtClean="0"/>
              <a:t>Shivakumar</a:t>
            </a:r>
            <a:r>
              <a:rPr lang="en-US" sz="2000" b="0" i="0" u="none" strike="noStrike" baseline="0" dirty="0" smtClean="0"/>
              <a:t> </a:t>
            </a:r>
            <a:r>
              <a:rPr lang="en-US" sz="2000" b="0" i="0" u="none" strike="noStrike" baseline="0" dirty="0" err="1" smtClean="0"/>
              <a:t>Vaithyanathan</a:t>
            </a:r>
            <a:r>
              <a:rPr lang="en-US" sz="2000" b="0" i="0" u="none" strike="noStrike" baseline="0" dirty="0" smtClean="0"/>
              <a:t>) IBM </a:t>
            </a:r>
            <a:r>
              <a:rPr lang="en-US" sz="2000" b="0" i="0" u="none" strike="noStrike" baseline="0" dirty="0" err="1" smtClean="0"/>
              <a:t>Almaden</a:t>
            </a:r>
            <a:r>
              <a:rPr lang="en-US" sz="2000" b="0" i="0" u="none" strike="noStrike" baseline="0" dirty="0" smtClean="0"/>
              <a:t>) [IEEE Data Engineering Bulletin 2011]</a:t>
            </a:r>
            <a:endParaRPr lang="en-US" sz="2000" b="0" dirty="0"/>
          </a:p>
        </p:txBody>
      </p:sp>
    </p:spTree>
    <p:extLst>
      <p:ext uri="{BB962C8B-B14F-4D97-AF65-F5344CB8AC3E}">
        <p14:creationId xmlns:p14="http://schemas.microsoft.com/office/powerpoint/2010/main" val="20098305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90600"/>
            <a:ext cx="9144000" cy="4869756"/>
          </a:xfrm>
          <a:prstGeom prst="rect">
            <a:avLst/>
          </a:prstGeom>
        </p:spPr>
      </p:pic>
    </p:spTree>
    <p:extLst>
      <p:ext uri="{BB962C8B-B14F-4D97-AF65-F5344CB8AC3E}">
        <p14:creationId xmlns:p14="http://schemas.microsoft.com/office/powerpoint/2010/main" val="23608181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78" y="63500"/>
            <a:ext cx="9144000" cy="6709434"/>
          </a:xfrm>
          <a:prstGeom prst="rect">
            <a:avLst/>
          </a:prstGeom>
        </p:spPr>
      </p:pic>
    </p:spTree>
    <p:extLst>
      <p:ext uri="{BB962C8B-B14F-4D97-AF65-F5344CB8AC3E}">
        <p14:creationId xmlns:p14="http://schemas.microsoft.com/office/powerpoint/2010/main" val="28355539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8300"/>
            <a:ext cx="9144000" cy="6115922"/>
          </a:xfrm>
          <a:prstGeom prst="rect">
            <a:avLst/>
          </a:prstGeom>
        </p:spPr>
      </p:pic>
    </p:spTree>
    <p:extLst>
      <p:ext uri="{BB962C8B-B14F-4D97-AF65-F5344CB8AC3E}">
        <p14:creationId xmlns:p14="http://schemas.microsoft.com/office/powerpoint/2010/main" val="28380605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9700"/>
            <a:ext cx="9144000" cy="6561936"/>
          </a:xfrm>
          <a:prstGeom prst="rect">
            <a:avLst/>
          </a:prstGeom>
        </p:spPr>
      </p:pic>
    </p:spTree>
    <p:extLst>
      <p:ext uri="{BB962C8B-B14F-4D97-AF65-F5344CB8AC3E}">
        <p14:creationId xmlns:p14="http://schemas.microsoft.com/office/powerpoint/2010/main" val="31511454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600"/>
            <a:ext cx="9144000" cy="6391175"/>
          </a:xfrm>
          <a:prstGeom prst="rect">
            <a:avLst/>
          </a:prstGeom>
        </p:spPr>
      </p:pic>
    </p:spTree>
    <p:extLst>
      <p:ext uri="{BB962C8B-B14F-4D97-AF65-F5344CB8AC3E}">
        <p14:creationId xmlns:p14="http://schemas.microsoft.com/office/powerpoint/2010/main" val="16536808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46200"/>
            <a:ext cx="9144000" cy="4155522"/>
          </a:xfrm>
          <a:prstGeom prst="rect">
            <a:avLst/>
          </a:prstGeom>
        </p:spPr>
      </p:pic>
    </p:spTree>
    <p:extLst>
      <p:ext uri="{BB962C8B-B14F-4D97-AF65-F5344CB8AC3E}">
        <p14:creationId xmlns:p14="http://schemas.microsoft.com/office/powerpoint/2010/main" val="14639902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92200"/>
            <a:ext cx="9144000" cy="4661647"/>
          </a:xfrm>
          <a:prstGeom prst="rect">
            <a:avLst/>
          </a:prstGeom>
        </p:spPr>
      </p:pic>
    </p:spTree>
    <p:extLst>
      <p:ext uri="{BB962C8B-B14F-4D97-AF65-F5344CB8AC3E}">
        <p14:creationId xmlns:p14="http://schemas.microsoft.com/office/powerpoint/2010/main" val="32392763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8500"/>
            <a:ext cx="9144000" cy="5445846"/>
          </a:xfrm>
          <a:prstGeom prst="rect">
            <a:avLst/>
          </a:prstGeom>
        </p:spPr>
      </p:pic>
    </p:spTree>
    <p:extLst>
      <p:ext uri="{BB962C8B-B14F-4D97-AF65-F5344CB8AC3E}">
        <p14:creationId xmlns:p14="http://schemas.microsoft.com/office/powerpoint/2010/main" val="10819644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5000"/>
            <a:ext cx="9144000" cy="5584338"/>
          </a:xfrm>
          <a:prstGeom prst="rect">
            <a:avLst/>
          </a:prstGeom>
        </p:spPr>
      </p:pic>
      <p:sp>
        <p:nvSpPr>
          <p:cNvPr id="3" name="Rectangle 2"/>
          <p:cNvSpPr/>
          <p:nvPr/>
        </p:nvSpPr>
        <p:spPr>
          <a:xfrm>
            <a:off x="6177001" y="5017571"/>
            <a:ext cx="203810" cy="360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7567937" y="4989652"/>
            <a:ext cx="203810" cy="360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7511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630"/>
            <a:ext cx="7315200" cy="721616"/>
          </a:xfrm>
        </p:spPr>
        <p:txBody>
          <a:bodyPr>
            <a:normAutofit fontScale="90000"/>
          </a:bodyPr>
          <a:lstStyle/>
          <a:p>
            <a:r>
              <a:rPr lang="en-US" dirty="0" smtClean="0">
                <a:solidFill>
                  <a:schemeClr val="tx2"/>
                </a:solidFill>
              </a:rPr>
              <a:t>Outline</a:t>
            </a:r>
            <a:endParaRPr lang="en-US" dirty="0">
              <a:solidFill>
                <a:schemeClr val="tx2"/>
              </a:solidFill>
            </a:endParaRPr>
          </a:p>
        </p:txBody>
      </p:sp>
      <p:sp>
        <p:nvSpPr>
          <p:cNvPr id="3" name="Content Placeholder 2"/>
          <p:cNvSpPr>
            <a:spLocks noGrp="1"/>
          </p:cNvSpPr>
          <p:nvPr>
            <p:ph idx="1"/>
          </p:nvPr>
        </p:nvSpPr>
        <p:spPr>
          <a:xfrm>
            <a:off x="0" y="1138742"/>
            <a:ext cx="9144000" cy="5719258"/>
          </a:xfrm>
        </p:spPr>
        <p:txBody>
          <a:bodyPr>
            <a:normAutofit lnSpcReduction="10000"/>
          </a:bodyPr>
          <a:lstStyle/>
          <a:p>
            <a:pPr marL="514350" indent="-514350">
              <a:buFont typeface="+mj-lt"/>
              <a:buAutoNum type="arabicPeriod"/>
            </a:pPr>
            <a:r>
              <a:rPr lang="en-US" dirty="0" smtClean="0"/>
              <a:t>General Principles.</a:t>
            </a:r>
          </a:p>
          <a:p>
            <a:pPr marL="514350" indent="-514350">
              <a:buFont typeface="+mj-lt"/>
              <a:buAutoNum type="arabicPeriod"/>
            </a:pPr>
            <a:r>
              <a:rPr lang="en-US" dirty="0"/>
              <a:t>P</a:t>
            </a:r>
            <a:r>
              <a:rPr lang="en-US" dirty="0" smtClean="0"/>
              <a:t>erformance </a:t>
            </a:r>
            <a:r>
              <a:rPr lang="en-US" dirty="0"/>
              <a:t>computing for </a:t>
            </a:r>
            <a:r>
              <a:rPr lang="en-US" dirty="0" smtClean="0"/>
              <a:t>Finance. To </a:t>
            </a:r>
            <a:r>
              <a:rPr lang="en-US" dirty="0"/>
              <a:t>start: Using R in parallel, and with C (also with Python). </a:t>
            </a:r>
          </a:p>
          <a:p>
            <a:pPr marL="514350" indent="-514350">
              <a:buFont typeface="+mj-lt"/>
              <a:buAutoNum type="arabicPeriod"/>
            </a:pPr>
            <a:r>
              <a:rPr lang="en-US" dirty="0"/>
              <a:t>Identifying systemically risky financial institutions using R network models.</a:t>
            </a:r>
          </a:p>
          <a:p>
            <a:pPr marL="514350" indent="-514350">
              <a:buFont typeface="+mj-lt"/>
              <a:buAutoNum type="arabicPeriod"/>
            </a:pPr>
            <a:r>
              <a:rPr lang="en-US" dirty="0" smtClean="0"/>
              <a:t>Modeling the optimal modification of home loans using R</a:t>
            </a:r>
          </a:p>
          <a:p>
            <a:pPr marL="514350" indent="-514350">
              <a:buFont typeface="+mj-lt"/>
              <a:buAutoNum type="arabicPeriod"/>
            </a:pPr>
            <a:r>
              <a:rPr lang="en-US" dirty="0" smtClean="0"/>
              <a:t>Goal-based portfolio optimization with R</a:t>
            </a:r>
          </a:p>
          <a:p>
            <a:pPr marL="514350" indent="-514350">
              <a:buFont typeface="+mj-lt"/>
              <a:buAutoNum type="arabicPeriod"/>
            </a:pPr>
            <a:r>
              <a:rPr lang="en-US" dirty="0" smtClean="0"/>
              <a:t>Identifying venture capital communities with R</a:t>
            </a:r>
          </a:p>
          <a:p>
            <a:pPr marL="514350" indent="-514350">
              <a:buFont typeface="+mj-lt"/>
              <a:buAutoNum type="arabicPeriod"/>
            </a:pPr>
            <a:r>
              <a:rPr lang="en-US" dirty="0" smtClean="0"/>
              <a:t>Using R to deliver functions/models on the web, and for pedagogical purposes.</a:t>
            </a:r>
          </a:p>
        </p:txBody>
      </p:sp>
    </p:spTree>
    <p:extLst>
      <p:ext uri="{BB962C8B-B14F-4D97-AF65-F5344CB8AC3E}">
        <p14:creationId xmlns:p14="http://schemas.microsoft.com/office/powerpoint/2010/main" val="90041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63600"/>
            <a:ext cx="9144000" cy="5124353"/>
          </a:xfrm>
          <a:prstGeom prst="rect">
            <a:avLst/>
          </a:prstGeom>
        </p:spPr>
      </p:pic>
    </p:spTree>
    <p:extLst>
      <p:ext uri="{BB962C8B-B14F-4D97-AF65-F5344CB8AC3E}">
        <p14:creationId xmlns:p14="http://schemas.microsoft.com/office/powerpoint/2010/main" val="8393010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100" y="0"/>
            <a:ext cx="6756850" cy="6858000"/>
          </a:xfrm>
          <a:prstGeom prst="rect">
            <a:avLst/>
          </a:prstGeom>
        </p:spPr>
      </p:pic>
      <p:cxnSp>
        <p:nvCxnSpPr>
          <p:cNvPr id="6" name="Straight Arrow Connector 5"/>
          <p:cNvCxnSpPr/>
          <p:nvPr/>
        </p:nvCxnSpPr>
        <p:spPr>
          <a:xfrm flipV="1">
            <a:off x="223280" y="1507329"/>
            <a:ext cx="957820" cy="139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5977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9144001" cy="6870615"/>
          </a:xfrm>
          <a:prstGeom prst="rect">
            <a:avLst/>
          </a:prstGeom>
        </p:spPr>
      </p:pic>
    </p:spTree>
    <p:extLst>
      <p:ext uri="{BB962C8B-B14F-4D97-AF65-F5344CB8AC3E}">
        <p14:creationId xmlns:p14="http://schemas.microsoft.com/office/powerpoint/2010/main" val="12252736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350838"/>
            <a:ext cx="6075362"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a:spLocks noChangeArrowheads="1"/>
          </p:cNvSpPr>
          <p:nvPr/>
        </p:nvSpPr>
        <p:spPr bwMode="auto">
          <a:xfrm>
            <a:off x="3305175" y="45720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400" b="0" dirty="0">
                <a:solidFill>
                  <a:srgbClr val="FF6600"/>
                </a:solidFill>
                <a:latin typeface="Calibri" charset="0"/>
              </a:rPr>
              <a:t>2005</a:t>
            </a:r>
            <a:endParaRPr lang="en-US" b="0" dirty="0">
              <a:solidFill>
                <a:srgbClr val="FF6600"/>
              </a:solidFill>
              <a:latin typeface="Calibri" charset="0"/>
            </a:endParaRPr>
          </a:p>
        </p:txBody>
      </p:sp>
      <p:sp>
        <p:nvSpPr>
          <p:cNvPr id="4" name="TextBox 5"/>
          <p:cNvSpPr txBox="1">
            <a:spLocks noChangeArrowheads="1"/>
          </p:cNvSpPr>
          <p:nvPr/>
        </p:nvSpPr>
        <p:spPr bwMode="auto">
          <a:xfrm>
            <a:off x="3571875" y="2589213"/>
            <a:ext cx="1427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b="0" dirty="0">
                <a:solidFill>
                  <a:srgbClr val="FF6600"/>
                </a:solidFill>
                <a:latin typeface="Calibri" charset="0"/>
              </a:rPr>
              <a:t>Citigroup Inc.</a:t>
            </a:r>
          </a:p>
        </p:txBody>
      </p:sp>
      <p:cxnSp>
        <p:nvCxnSpPr>
          <p:cNvPr id="5" name="Straight Arrow Connector 4"/>
          <p:cNvCxnSpPr>
            <a:cxnSpLocks noChangeShapeType="1"/>
            <a:stCxn id="4" idx="2"/>
          </p:cNvCxnSpPr>
          <p:nvPr/>
        </p:nvCxnSpPr>
        <p:spPr bwMode="auto">
          <a:xfrm flipH="1">
            <a:off x="4130674" y="2959100"/>
            <a:ext cx="154783" cy="1018575"/>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 name="TextBox 9"/>
          <p:cNvSpPr txBox="1">
            <a:spLocks noChangeArrowheads="1"/>
          </p:cNvSpPr>
          <p:nvPr/>
        </p:nvSpPr>
        <p:spPr bwMode="auto">
          <a:xfrm>
            <a:off x="5080000" y="5764213"/>
            <a:ext cx="1898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b="0" dirty="0">
                <a:solidFill>
                  <a:srgbClr val="FF6600"/>
                </a:solidFill>
                <a:latin typeface="Calibri" charset="0"/>
              </a:rPr>
              <a:t>J.P. Morgan Chase</a:t>
            </a:r>
          </a:p>
        </p:txBody>
      </p:sp>
      <p:cxnSp>
        <p:nvCxnSpPr>
          <p:cNvPr id="7" name="Straight Arrow Connector 6"/>
          <p:cNvCxnSpPr>
            <a:cxnSpLocks noChangeShapeType="1"/>
          </p:cNvCxnSpPr>
          <p:nvPr/>
        </p:nvCxnSpPr>
        <p:spPr bwMode="auto">
          <a:xfrm flipH="1" flipV="1">
            <a:off x="4285457" y="4633642"/>
            <a:ext cx="1240631" cy="1130571"/>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TextBox 12"/>
          <p:cNvSpPr txBox="1">
            <a:spLocks noChangeArrowheads="1"/>
          </p:cNvSpPr>
          <p:nvPr/>
        </p:nvSpPr>
        <p:spPr bwMode="auto">
          <a:xfrm>
            <a:off x="4900613" y="6205538"/>
            <a:ext cx="2255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b="0">
                <a:latin typeface="Calibri" charset="0"/>
              </a:rPr>
              <a:t>Bank of America Corp.</a:t>
            </a:r>
          </a:p>
        </p:txBody>
      </p:sp>
      <p:cxnSp>
        <p:nvCxnSpPr>
          <p:cNvPr id="9" name="Straight Arrow Connector 8"/>
          <p:cNvCxnSpPr>
            <a:cxnSpLocks noChangeShapeType="1"/>
          </p:cNvCxnSpPr>
          <p:nvPr/>
        </p:nvCxnSpPr>
        <p:spPr bwMode="auto">
          <a:xfrm flipH="1" flipV="1">
            <a:off x="4248150" y="4633642"/>
            <a:ext cx="750889" cy="1705247"/>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383680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12"/>
          </p:nvPr>
        </p:nvSpPr>
        <p:spPr/>
        <p:txBody>
          <a:bodyPr/>
          <a:lstStyle/>
          <a:p>
            <a:fld id="{7513CB29-CC2A-7440-A250-4F69E1AE9F91}" type="slidenum">
              <a:rPr lang="en-US"/>
              <a:pPr/>
              <a:t>24</a:t>
            </a:fld>
            <a:endParaRPr lang="en-US"/>
          </a:p>
        </p:txBody>
      </p:sp>
      <p:pic>
        <p:nvPicPr>
          <p:cNvPr id="12759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021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59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2175" y="0"/>
            <a:ext cx="44529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p:nvCxnSpPr>
        <p:spPr bwMode="auto">
          <a:xfrm>
            <a:off x="4702175" y="0"/>
            <a:ext cx="0" cy="685800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a:off x="0" y="3581400"/>
            <a:ext cx="9144000"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2759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46339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5911"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2175" y="3581400"/>
            <a:ext cx="4441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5912" name="TextBox 13"/>
          <p:cNvSpPr txBox="1">
            <a:spLocks noChangeArrowheads="1"/>
          </p:cNvSpPr>
          <p:nvPr/>
        </p:nvSpPr>
        <p:spPr bwMode="auto">
          <a:xfrm>
            <a:off x="3981450" y="0"/>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b="0" dirty="0">
                <a:solidFill>
                  <a:srgbClr val="FF6600"/>
                </a:solidFill>
                <a:latin typeface="Calibri" charset="0"/>
              </a:rPr>
              <a:t>2006</a:t>
            </a:r>
          </a:p>
        </p:txBody>
      </p:sp>
      <p:sp>
        <p:nvSpPr>
          <p:cNvPr id="1275913" name="TextBox 14"/>
          <p:cNvSpPr txBox="1">
            <a:spLocks noChangeArrowheads="1"/>
          </p:cNvSpPr>
          <p:nvPr/>
        </p:nvSpPr>
        <p:spPr bwMode="auto">
          <a:xfrm>
            <a:off x="8491538" y="20638"/>
            <a:ext cx="652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b="0" dirty="0">
                <a:solidFill>
                  <a:srgbClr val="FF6600"/>
                </a:solidFill>
                <a:latin typeface="Calibri" charset="0"/>
              </a:rPr>
              <a:t>2007</a:t>
            </a:r>
          </a:p>
        </p:txBody>
      </p:sp>
      <p:sp>
        <p:nvSpPr>
          <p:cNvPr id="1275914" name="TextBox 15"/>
          <p:cNvSpPr txBox="1">
            <a:spLocks noChangeArrowheads="1"/>
          </p:cNvSpPr>
          <p:nvPr/>
        </p:nvSpPr>
        <p:spPr bwMode="auto">
          <a:xfrm>
            <a:off x="3981450" y="3595688"/>
            <a:ext cx="652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b="0" dirty="0">
                <a:solidFill>
                  <a:srgbClr val="FF6600"/>
                </a:solidFill>
                <a:latin typeface="Calibri" charset="0"/>
              </a:rPr>
              <a:t>2008</a:t>
            </a:r>
          </a:p>
        </p:txBody>
      </p:sp>
      <p:sp>
        <p:nvSpPr>
          <p:cNvPr id="1275915" name="TextBox 16"/>
          <p:cNvSpPr txBox="1">
            <a:spLocks noChangeArrowheads="1"/>
          </p:cNvSpPr>
          <p:nvPr/>
        </p:nvSpPr>
        <p:spPr bwMode="auto">
          <a:xfrm>
            <a:off x="8491538" y="3602038"/>
            <a:ext cx="652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b="0" dirty="0">
                <a:solidFill>
                  <a:srgbClr val="FF6600"/>
                </a:solidFill>
                <a:latin typeface="Calibri" charset="0"/>
              </a:rPr>
              <a:t>2009</a:t>
            </a:r>
          </a:p>
        </p:txBody>
      </p:sp>
    </p:spTree>
    <p:extLst>
      <p:ext uri="{BB962C8B-B14F-4D97-AF65-F5344CB8AC3E}">
        <p14:creationId xmlns:p14="http://schemas.microsoft.com/office/powerpoint/2010/main" val="42144621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2"/>
          </p:nvPr>
        </p:nvSpPr>
        <p:spPr/>
        <p:txBody>
          <a:bodyPr/>
          <a:lstStyle/>
          <a:p>
            <a:fld id="{8263D729-4E64-8549-A568-3AF4223A4F68}" type="slidenum">
              <a:rPr lang="en-US"/>
              <a:pPr/>
              <a:t>25</a:t>
            </a:fld>
            <a:endParaRPr lang="en-US"/>
          </a:p>
        </p:txBody>
      </p:sp>
      <p:pic>
        <p:nvPicPr>
          <p:cNvPr id="2" name="Picture 1"/>
          <p:cNvPicPr>
            <a:picLocks noChangeAspect="1"/>
          </p:cNvPicPr>
          <p:nvPr/>
        </p:nvPicPr>
        <p:blipFill>
          <a:blip r:embed="rId2"/>
          <a:stretch>
            <a:fillRect/>
          </a:stretch>
        </p:blipFill>
        <p:spPr>
          <a:xfrm>
            <a:off x="0" y="838200"/>
            <a:ext cx="9144000" cy="5171607"/>
          </a:xfrm>
          <a:prstGeom prst="rect">
            <a:avLst/>
          </a:prstGeom>
        </p:spPr>
      </p:pic>
    </p:spTree>
    <p:extLst>
      <p:ext uri="{BB962C8B-B14F-4D97-AF65-F5344CB8AC3E}">
        <p14:creationId xmlns:p14="http://schemas.microsoft.com/office/powerpoint/2010/main" val="24197629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AE78B451-53C8-DE45-AEA9-44642E02134D}" type="slidenum">
              <a:rPr lang="en-US"/>
              <a:pPr/>
              <a:t>26</a:t>
            </a:fld>
            <a:endParaRPr lang="en-US"/>
          </a:p>
        </p:txBody>
      </p:sp>
      <p:pic>
        <p:nvPicPr>
          <p:cNvPr id="3" name="Picture 2"/>
          <p:cNvPicPr>
            <a:picLocks noChangeAspect="1"/>
          </p:cNvPicPr>
          <p:nvPr/>
        </p:nvPicPr>
        <p:blipFill>
          <a:blip r:embed="rId2"/>
          <a:stretch>
            <a:fillRect/>
          </a:stretch>
        </p:blipFill>
        <p:spPr>
          <a:xfrm>
            <a:off x="203200" y="0"/>
            <a:ext cx="8721917" cy="6858000"/>
          </a:xfrm>
          <a:prstGeom prst="rect">
            <a:avLst/>
          </a:prstGeom>
        </p:spPr>
      </p:pic>
    </p:spTree>
    <p:extLst>
      <p:ext uri="{BB962C8B-B14F-4D97-AF65-F5344CB8AC3E}">
        <p14:creationId xmlns:p14="http://schemas.microsoft.com/office/powerpoint/2010/main" val="33190874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904" y="1531052"/>
            <a:ext cx="6629400" cy="1826363"/>
          </a:xfrm>
        </p:spPr>
        <p:txBody>
          <a:bodyPr/>
          <a:lstStyle/>
          <a:p>
            <a:r>
              <a:rPr lang="en-US" dirty="0" smtClean="0"/>
              <a:t>Modifying Home Loans with R models</a:t>
            </a:r>
            <a:endParaRPr lang="en-US" dirty="0"/>
          </a:p>
        </p:txBody>
      </p:sp>
      <p:sp>
        <p:nvSpPr>
          <p:cNvPr id="6" name="TextBox 5"/>
          <p:cNvSpPr txBox="1"/>
          <p:nvPr/>
        </p:nvSpPr>
        <p:spPr>
          <a:xfrm>
            <a:off x="1076476" y="3134107"/>
            <a:ext cx="7560320" cy="2308324"/>
          </a:xfrm>
          <a:prstGeom prst="rect">
            <a:avLst/>
          </a:prstGeom>
          <a:noFill/>
        </p:spPr>
        <p:txBody>
          <a:bodyPr wrap="square" rtlCol="0">
            <a:spAutoFit/>
          </a:bodyPr>
          <a:lstStyle/>
          <a:p>
            <a:r>
              <a:rPr kumimoji="0" lang="en-US" dirty="0" smtClean="0">
                <a:solidFill>
                  <a:schemeClr val="tx2">
                    <a:lumMod val="75000"/>
                  </a:schemeClr>
                </a:solidFill>
              </a:rPr>
              <a:t>THE PRINCIPAL PRINCIPLE: Optimal Modification of Distressed Home Loans (Why Lenders should Forgive, not </a:t>
            </a:r>
            <a:r>
              <a:rPr kumimoji="0" lang="en-US" dirty="0" err="1" smtClean="0">
                <a:solidFill>
                  <a:schemeClr val="tx2">
                    <a:lumMod val="75000"/>
                  </a:schemeClr>
                </a:solidFill>
              </a:rPr>
              <a:t>Foresake</a:t>
            </a:r>
            <a:r>
              <a:rPr kumimoji="0" lang="en-US" dirty="0" smtClean="0">
                <a:solidFill>
                  <a:schemeClr val="tx2">
                    <a:lumMod val="75000"/>
                  </a:schemeClr>
                </a:solidFill>
              </a:rPr>
              <a:t> Mortgages)</a:t>
            </a:r>
            <a:br>
              <a:rPr kumimoji="0" lang="en-US" dirty="0" smtClean="0">
                <a:solidFill>
                  <a:schemeClr val="tx2">
                    <a:lumMod val="75000"/>
                  </a:schemeClr>
                </a:solidFill>
              </a:rPr>
            </a:br>
            <a:r>
              <a:rPr kumimoji="0" lang="en-US" dirty="0" smtClean="0">
                <a:solidFill>
                  <a:schemeClr val="tx2">
                    <a:lumMod val="75000"/>
                  </a:schemeClr>
                </a:solidFill>
              </a:rPr>
              <a:t> [</a:t>
            </a:r>
            <a:r>
              <a:rPr kumimoji="0" lang="en-US" i="1" dirty="0" smtClean="0">
                <a:solidFill>
                  <a:schemeClr val="tx2">
                    <a:lumMod val="75000"/>
                  </a:schemeClr>
                </a:solidFill>
              </a:rPr>
              <a:t>Journa</a:t>
            </a:r>
            <a:r>
              <a:rPr lang="en-US" i="1" dirty="0" smtClean="0">
                <a:solidFill>
                  <a:schemeClr val="tx2">
                    <a:lumMod val="75000"/>
                  </a:schemeClr>
                </a:solidFill>
              </a:rPr>
              <a:t>l of Financial and </a:t>
            </a:r>
            <a:r>
              <a:rPr lang="en-US" i="1" dirty="0" err="1" smtClean="0">
                <a:solidFill>
                  <a:schemeClr val="tx2">
                    <a:lumMod val="75000"/>
                  </a:schemeClr>
                </a:solidFill>
              </a:rPr>
              <a:t>Quantiative</a:t>
            </a:r>
            <a:r>
              <a:rPr lang="en-US" i="1" dirty="0" smtClean="0">
                <a:solidFill>
                  <a:schemeClr val="tx2">
                    <a:lumMod val="75000"/>
                  </a:schemeClr>
                </a:solidFill>
              </a:rPr>
              <a:t> Analysis</a:t>
            </a:r>
            <a:r>
              <a:rPr lang="en-US" dirty="0" smtClean="0">
                <a:solidFill>
                  <a:schemeClr val="tx2">
                    <a:lumMod val="75000"/>
                  </a:schemeClr>
                </a:solidFill>
              </a:rPr>
              <a:t>, 2012]</a:t>
            </a:r>
          </a:p>
          <a:p>
            <a:r>
              <a:rPr kumimoji="0" lang="en-US" dirty="0" smtClean="0">
                <a:solidFill>
                  <a:schemeClr val="tx2">
                    <a:lumMod val="75000"/>
                  </a:schemeClr>
                </a:solidFill>
              </a:rPr>
              <a:t/>
            </a:r>
            <a:br>
              <a:rPr kumimoji="0" lang="en-US" dirty="0" smtClean="0">
                <a:solidFill>
                  <a:schemeClr val="tx2">
                    <a:lumMod val="75000"/>
                  </a:schemeClr>
                </a:solidFill>
              </a:rPr>
            </a:br>
            <a:r>
              <a:rPr kumimoji="0" lang="en-US" dirty="0" smtClean="0">
                <a:solidFill>
                  <a:schemeClr val="tx2">
                    <a:lumMod val="75000"/>
                  </a:schemeClr>
                </a:solidFill>
              </a:rPr>
              <a:t>STRATEGIC LOAN MODIFICATION: An Options based response to strategic default</a:t>
            </a:r>
            <a:br>
              <a:rPr kumimoji="0" lang="en-US" dirty="0" smtClean="0">
                <a:solidFill>
                  <a:schemeClr val="tx2">
                    <a:lumMod val="75000"/>
                  </a:schemeClr>
                </a:solidFill>
              </a:rPr>
            </a:br>
            <a:r>
              <a:rPr kumimoji="0" lang="en-US" dirty="0" smtClean="0">
                <a:solidFill>
                  <a:schemeClr val="tx2">
                    <a:lumMod val="75000"/>
                  </a:schemeClr>
                </a:solidFill>
              </a:rPr>
              <a:t>(joint work with Ray Meadows)</a:t>
            </a:r>
            <a:br>
              <a:rPr kumimoji="0" lang="en-US" dirty="0" smtClean="0">
                <a:solidFill>
                  <a:schemeClr val="tx2">
                    <a:lumMod val="75000"/>
                  </a:schemeClr>
                </a:solidFill>
              </a:rPr>
            </a:br>
            <a:r>
              <a:rPr kumimoji="0" lang="en-US" dirty="0" smtClean="0">
                <a:solidFill>
                  <a:schemeClr val="tx2">
                    <a:lumMod val="75000"/>
                  </a:schemeClr>
                </a:solidFill>
              </a:rPr>
              <a:t>[</a:t>
            </a:r>
            <a:r>
              <a:rPr kumimoji="0" lang="en-US" i="1" dirty="0" smtClean="0">
                <a:solidFill>
                  <a:schemeClr val="tx2">
                    <a:lumMod val="75000"/>
                  </a:schemeClr>
                </a:solidFill>
              </a:rPr>
              <a:t>Journal of Banking and Finance</a:t>
            </a:r>
            <a:r>
              <a:rPr kumimoji="0" lang="en-US" dirty="0" smtClean="0">
                <a:solidFill>
                  <a:schemeClr val="tx2">
                    <a:lumMod val="75000"/>
                  </a:schemeClr>
                </a:solidFill>
              </a:rPr>
              <a:t>, 2013]</a:t>
            </a:r>
            <a:endParaRPr lang="en-US" dirty="0">
              <a:solidFill>
                <a:schemeClr val="tx2">
                  <a:lumMod val="75000"/>
                </a:schemeClr>
              </a:solidFill>
            </a:endParaRPr>
          </a:p>
        </p:txBody>
      </p:sp>
    </p:spTree>
    <p:extLst>
      <p:ext uri="{BB962C8B-B14F-4D97-AF65-F5344CB8AC3E}">
        <p14:creationId xmlns:p14="http://schemas.microsoft.com/office/powerpoint/2010/main" val="25590979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1"/>
            <a:ext cx="9144000" cy="6858001"/>
          </a:xfrm>
          <a:prstGeom prst="rect">
            <a:avLst/>
          </a:prstGeom>
          <a:noFill/>
          <a:ln w="9525">
            <a:noFill/>
            <a:miter lim="800000"/>
            <a:headEnd/>
            <a:tailEnd/>
          </a:ln>
        </p:spPr>
      </p:pic>
    </p:spTree>
    <p:extLst>
      <p:ext uri="{BB962C8B-B14F-4D97-AF65-F5344CB8AC3E}">
        <p14:creationId xmlns:p14="http://schemas.microsoft.com/office/powerpoint/2010/main" val="349346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extLst>
      <p:ext uri="{BB962C8B-B14F-4D97-AF65-F5344CB8AC3E}">
        <p14:creationId xmlns:p14="http://schemas.microsoft.com/office/powerpoint/2010/main" val="31232500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2970" y="3010543"/>
            <a:ext cx="4738576" cy="3785652"/>
          </a:xfrm>
          <a:prstGeom prst="rect">
            <a:avLst/>
          </a:prstGeom>
          <a:noFill/>
        </p:spPr>
        <p:txBody>
          <a:bodyPr wrap="square" rtlCol="0">
            <a:spAutoFit/>
          </a:bodyPr>
          <a:lstStyle/>
          <a:p>
            <a:r>
              <a:rPr lang="en-US" sz="2400" dirty="0" smtClean="0"/>
              <a:t>“He </a:t>
            </a:r>
            <a:r>
              <a:rPr lang="en-US" sz="2400" dirty="0"/>
              <a:t>convincingly establishes the difference between model and theory and shows why attempts to model financial markets can never be genuinely scientific. It vindicates those of us who hold that financial modeling is neither practical nor scientific. Exceedingly readable.” —</a:t>
            </a:r>
            <a:r>
              <a:rPr lang="en-US" sz="2400" dirty="0" err="1">
                <a:solidFill>
                  <a:srgbClr val="FF0000"/>
                </a:solidFill>
              </a:rPr>
              <a:t>Nassim</a:t>
            </a:r>
            <a:r>
              <a:rPr lang="en-US" sz="2400" dirty="0">
                <a:solidFill>
                  <a:srgbClr val="FF0000"/>
                </a:solidFill>
              </a:rPr>
              <a:t> N. </a:t>
            </a:r>
            <a:r>
              <a:rPr lang="en-US" sz="2400" dirty="0" err="1">
                <a:solidFill>
                  <a:srgbClr val="FF0000"/>
                </a:solidFill>
              </a:rPr>
              <a:t>Taleb</a:t>
            </a:r>
            <a:r>
              <a:rPr lang="en-US" sz="2400" dirty="0">
                <a:solidFill>
                  <a:srgbClr val="FF0000"/>
                </a:solidFill>
              </a:rPr>
              <a:t>, author of The Black Swan</a:t>
            </a:r>
          </a:p>
        </p:txBody>
      </p:sp>
      <p:pic>
        <p:nvPicPr>
          <p:cNvPr id="5" name="Picture 4"/>
          <p:cNvPicPr>
            <a:picLocks noChangeAspect="1"/>
          </p:cNvPicPr>
          <p:nvPr/>
        </p:nvPicPr>
        <p:blipFill>
          <a:blip r:embed="rId2"/>
          <a:stretch>
            <a:fillRect/>
          </a:stretch>
        </p:blipFill>
        <p:spPr>
          <a:xfrm>
            <a:off x="279400" y="463585"/>
            <a:ext cx="3953570" cy="6079712"/>
          </a:xfrm>
          <a:prstGeom prst="rect">
            <a:avLst/>
          </a:prstGeom>
        </p:spPr>
      </p:pic>
      <p:sp>
        <p:nvSpPr>
          <p:cNvPr id="6" name="TextBox 5"/>
          <p:cNvSpPr txBox="1"/>
          <p:nvPr/>
        </p:nvSpPr>
        <p:spPr>
          <a:xfrm>
            <a:off x="5455829" y="580157"/>
            <a:ext cx="2790624" cy="2246769"/>
          </a:xfrm>
          <a:prstGeom prst="rect">
            <a:avLst/>
          </a:prstGeom>
          <a:noFill/>
        </p:spPr>
        <p:txBody>
          <a:bodyPr wrap="square" rtlCol="0">
            <a:spAutoFit/>
          </a:bodyPr>
          <a:lstStyle/>
          <a:p>
            <a:r>
              <a:rPr lang="en-US" sz="2800" dirty="0" smtClean="0">
                <a:solidFill>
                  <a:srgbClr val="FF0000"/>
                </a:solidFill>
              </a:rPr>
              <a:t>THEORY</a:t>
            </a:r>
          </a:p>
          <a:p>
            <a:endParaRPr lang="en-US" sz="2800" dirty="0">
              <a:solidFill>
                <a:srgbClr val="FF0000"/>
              </a:solidFill>
            </a:endParaRPr>
          </a:p>
          <a:p>
            <a:r>
              <a:rPr lang="en-US" sz="2800" dirty="0" smtClean="0">
                <a:solidFill>
                  <a:srgbClr val="FF0000"/>
                </a:solidFill>
              </a:rPr>
              <a:t>MODELS</a:t>
            </a:r>
          </a:p>
          <a:p>
            <a:endParaRPr lang="en-US" sz="2800" dirty="0">
              <a:solidFill>
                <a:srgbClr val="FF0000"/>
              </a:solidFill>
            </a:endParaRPr>
          </a:p>
          <a:p>
            <a:r>
              <a:rPr lang="en-US" sz="2800" dirty="0" smtClean="0">
                <a:solidFill>
                  <a:srgbClr val="FF0000"/>
                </a:solidFill>
              </a:rPr>
              <a:t>INTUITION</a:t>
            </a:r>
            <a:endParaRPr lang="en-US" sz="2800" dirty="0">
              <a:solidFill>
                <a:srgbClr val="FF0000"/>
              </a:solidFill>
            </a:endParaRPr>
          </a:p>
        </p:txBody>
      </p:sp>
    </p:spTree>
    <p:extLst>
      <p:ext uri="{BB962C8B-B14F-4D97-AF65-F5344CB8AC3E}">
        <p14:creationId xmlns:p14="http://schemas.microsoft.com/office/powerpoint/2010/main" val="36182015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5753100" cy="461010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191000" y="457200"/>
            <a:ext cx="4953000" cy="2714625"/>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2209800" y="3152775"/>
            <a:ext cx="5772150" cy="3705225"/>
          </a:xfrm>
          <a:prstGeom prst="rect">
            <a:avLst/>
          </a:prstGeom>
          <a:noFill/>
          <a:ln w="9525">
            <a:noFill/>
            <a:miter lim="800000"/>
            <a:headEnd/>
            <a:tailEnd/>
          </a:ln>
        </p:spPr>
      </p:pic>
    </p:spTree>
    <p:extLst>
      <p:ext uri="{BB962C8B-B14F-4D97-AF65-F5344CB8AC3E}">
        <p14:creationId xmlns:p14="http://schemas.microsoft.com/office/powerpoint/2010/main" val="11121484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3609" y="631102"/>
            <a:ext cx="8229600" cy="1143000"/>
          </a:xfrm>
          <a:prstGeom prst="rect">
            <a:avLst/>
          </a:prstGeom>
        </p:spPr>
        <p:txBody>
          <a:bodyP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4800" dirty="0" smtClean="0">
                <a:solidFill>
                  <a:srgbClr val="FF0000"/>
                </a:solidFill>
              </a:rPr>
              <a:t>Game</a:t>
            </a:r>
            <a:r>
              <a:rPr lang="en-US" sz="4800" dirty="0" smtClean="0"/>
              <a:t> theoretic problem: </a:t>
            </a:r>
          </a:p>
          <a:p>
            <a:endParaRPr lang="en-US" sz="4800" dirty="0"/>
          </a:p>
          <a:p>
            <a:r>
              <a:rPr lang="en-US" sz="4800" dirty="0" smtClean="0"/>
              <a:t>Lender determines the loan modification that maximizes value of loan given that the borrower will act strategically in his best interest. </a:t>
            </a:r>
            <a:endParaRPr lang="en-US" sz="4800" dirty="0"/>
          </a:p>
        </p:txBody>
      </p:sp>
    </p:spTree>
    <p:extLst>
      <p:ext uri="{BB962C8B-B14F-4D97-AF65-F5344CB8AC3E}">
        <p14:creationId xmlns:p14="http://schemas.microsoft.com/office/powerpoint/2010/main" val="78229602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914400"/>
          </a:xfrm>
        </p:spPr>
        <p:txBody>
          <a:bodyPr/>
          <a:lstStyle/>
          <a:p>
            <a:r>
              <a:rPr lang="en-US" dirty="0" smtClean="0"/>
              <a:t>Model</a:t>
            </a:r>
            <a:endParaRPr lang="en-US" dirty="0"/>
          </a:p>
        </p:txBody>
      </p:sp>
      <p:sp>
        <p:nvSpPr>
          <p:cNvPr id="3" name="Footer Placeholder 2"/>
          <p:cNvSpPr>
            <a:spLocks noGrp="1"/>
          </p:cNvSpPr>
          <p:nvPr>
            <p:ph type="ftr" sz="quarter" idx="11"/>
          </p:nvPr>
        </p:nvSpPr>
        <p:spPr/>
        <p:txBody>
          <a:bodyPr/>
          <a:lstStyle/>
          <a:p>
            <a:r>
              <a:rPr lang="en-US" altLang="ja-JP" smtClean="0"/>
              <a:t>http://algo.scu.edu/~sanjivdas/</a:t>
            </a:r>
            <a:endParaRPr lang="en-US" altLang="ja-JP"/>
          </a:p>
        </p:txBody>
      </p:sp>
      <p:sp>
        <p:nvSpPr>
          <p:cNvPr id="4" name="Slide Number Placeholder 3"/>
          <p:cNvSpPr>
            <a:spLocks noGrp="1"/>
          </p:cNvSpPr>
          <p:nvPr>
            <p:ph type="sldNum" sz="quarter" idx="12"/>
          </p:nvPr>
        </p:nvSpPr>
        <p:spPr/>
        <p:txBody>
          <a:bodyPr/>
          <a:lstStyle/>
          <a:p>
            <a:pPr>
              <a:defRPr/>
            </a:pPr>
            <a:fld id="{BD59853B-EEA7-4C03-889B-81DD7B926DC2}" type="slidenum">
              <a:rPr lang="en-US" altLang="ja-JP" smtClean="0"/>
              <a:pPr>
                <a:defRPr/>
              </a:pPr>
              <a:t>32</a:t>
            </a:fld>
            <a:endParaRPr lang="en-US" altLang="ja-JP"/>
          </a:p>
        </p:txBody>
      </p:sp>
      <p:pic>
        <p:nvPicPr>
          <p:cNvPr id="5" name="Picture 4"/>
          <p:cNvPicPr>
            <a:picLocks noChangeAspect="1"/>
          </p:cNvPicPr>
          <p:nvPr/>
        </p:nvPicPr>
        <p:blipFill>
          <a:blip r:embed="rId2"/>
          <a:stretch>
            <a:fillRect/>
          </a:stretch>
        </p:blipFill>
        <p:spPr>
          <a:xfrm>
            <a:off x="2667000" y="1981200"/>
            <a:ext cx="6273800" cy="977900"/>
          </a:xfrm>
          <a:prstGeom prst="rect">
            <a:avLst/>
          </a:prstGeom>
        </p:spPr>
      </p:pic>
      <p:sp>
        <p:nvSpPr>
          <p:cNvPr id="6" name="TextBox 5"/>
          <p:cNvSpPr txBox="1"/>
          <p:nvPr/>
        </p:nvSpPr>
        <p:spPr>
          <a:xfrm>
            <a:off x="685800" y="2209800"/>
            <a:ext cx="1826942" cy="461665"/>
          </a:xfrm>
          <a:prstGeom prst="rect">
            <a:avLst/>
          </a:prstGeom>
          <a:noFill/>
        </p:spPr>
        <p:txBody>
          <a:bodyPr wrap="none" rtlCol="0">
            <a:spAutoFit/>
          </a:bodyPr>
          <a:lstStyle/>
          <a:p>
            <a:r>
              <a:rPr lang="en-US" dirty="0" smtClean="0"/>
              <a:t>Home value</a:t>
            </a:r>
            <a:endParaRPr lang="en-US" dirty="0"/>
          </a:p>
        </p:txBody>
      </p:sp>
      <p:pic>
        <p:nvPicPr>
          <p:cNvPr id="7" name="Picture 6"/>
          <p:cNvPicPr>
            <a:picLocks noChangeAspect="1"/>
          </p:cNvPicPr>
          <p:nvPr/>
        </p:nvPicPr>
        <p:blipFill>
          <a:blip r:embed="rId3"/>
          <a:stretch>
            <a:fillRect/>
          </a:stretch>
        </p:blipFill>
        <p:spPr>
          <a:xfrm>
            <a:off x="2667000" y="3276600"/>
            <a:ext cx="5867400" cy="622300"/>
          </a:xfrm>
          <a:prstGeom prst="rect">
            <a:avLst/>
          </a:prstGeom>
        </p:spPr>
      </p:pic>
      <p:sp>
        <p:nvSpPr>
          <p:cNvPr id="8" name="TextBox 7"/>
          <p:cNvSpPr txBox="1"/>
          <p:nvPr/>
        </p:nvSpPr>
        <p:spPr>
          <a:xfrm>
            <a:off x="914400" y="3352800"/>
            <a:ext cx="817201" cy="461665"/>
          </a:xfrm>
          <a:prstGeom prst="rect">
            <a:avLst/>
          </a:prstGeom>
          <a:noFill/>
        </p:spPr>
        <p:txBody>
          <a:bodyPr wrap="none" rtlCol="0">
            <a:spAutoFit/>
          </a:bodyPr>
          <a:lstStyle/>
          <a:p>
            <a:r>
              <a:rPr lang="en-US" dirty="0" smtClean="0"/>
              <a:t>HJM</a:t>
            </a:r>
            <a:endParaRPr lang="en-US" dirty="0"/>
          </a:p>
        </p:txBody>
      </p:sp>
      <p:pic>
        <p:nvPicPr>
          <p:cNvPr id="9" name="Picture 8"/>
          <p:cNvPicPr>
            <a:picLocks noChangeAspect="1"/>
          </p:cNvPicPr>
          <p:nvPr/>
        </p:nvPicPr>
        <p:blipFill>
          <a:blip r:embed="rId4"/>
          <a:stretch>
            <a:fillRect/>
          </a:stretch>
        </p:blipFill>
        <p:spPr>
          <a:xfrm>
            <a:off x="2667000" y="4800600"/>
            <a:ext cx="3378200" cy="635000"/>
          </a:xfrm>
          <a:prstGeom prst="rect">
            <a:avLst/>
          </a:prstGeom>
        </p:spPr>
      </p:pic>
      <p:sp>
        <p:nvSpPr>
          <p:cNvPr id="10" name="TextBox 9"/>
          <p:cNvSpPr txBox="1"/>
          <p:nvPr/>
        </p:nvSpPr>
        <p:spPr>
          <a:xfrm>
            <a:off x="609600" y="4876800"/>
            <a:ext cx="1690036" cy="461665"/>
          </a:xfrm>
          <a:prstGeom prst="rect">
            <a:avLst/>
          </a:prstGeom>
          <a:noFill/>
        </p:spPr>
        <p:txBody>
          <a:bodyPr wrap="none" rtlCol="0">
            <a:spAutoFit/>
          </a:bodyPr>
          <a:lstStyle/>
          <a:p>
            <a:r>
              <a:rPr lang="en-US" dirty="0" smtClean="0"/>
              <a:t>Correlation</a:t>
            </a:r>
            <a:endParaRPr lang="en-US" dirty="0"/>
          </a:p>
        </p:txBody>
      </p:sp>
    </p:spTree>
    <p:extLst>
      <p:ext uri="{BB962C8B-B14F-4D97-AF65-F5344CB8AC3E}">
        <p14:creationId xmlns:p14="http://schemas.microsoft.com/office/powerpoint/2010/main" val="29341277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solidFill>
                  <a:srgbClr val="FF0000"/>
                </a:solidFill>
              </a:rPr>
              <a:t>“</a:t>
            </a:r>
            <a:r>
              <a:rPr lang="en-US" dirty="0" err="1" smtClean="0">
                <a:solidFill>
                  <a:srgbClr val="FF0000"/>
                </a:solidFill>
              </a:rPr>
              <a:t>Iso</a:t>
            </a:r>
            <a:r>
              <a:rPr lang="en-US" dirty="0" smtClean="0">
                <a:solidFill>
                  <a:srgbClr val="FF0000"/>
                </a:solidFill>
              </a:rPr>
              <a:t>-Service” Surface</a:t>
            </a:r>
            <a:endParaRPr lang="en-US" dirty="0">
              <a:solidFill>
                <a:srgbClr val="FF0000"/>
              </a:solidFill>
            </a:endParaRPr>
          </a:p>
        </p:txBody>
      </p:sp>
      <p:sp>
        <p:nvSpPr>
          <p:cNvPr id="12" name="Date Placeholder 11"/>
          <p:cNvSpPr>
            <a:spLocks noGrp="1"/>
          </p:cNvSpPr>
          <p:nvPr>
            <p:ph type="dt" sz="half" idx="10"/>
          </p:nvPr>
        </p:nvSpPr>
        <p:spPr/>
        <p:txBody>
          <a:bodyPr/>
          <a:lstStyle/>
          <a:p>
            <a:fld id="{30F0406E-91EE-8840-A9BD-ED1C80E44C8D}" type="datetime1">
              <a:rPr lang="en-US" smtClean="0"/>
              <a:pPr/>
              <a:t>5/18/13</a:t>
            </a:fld>
            <a:endParaRPr lang="en-US"/>
          </a:p>
        </p:txBody>
      </p:sp>
      <p:sp>
        <p:nvSpPr>
          <p:cNvPr id="14" name="Footer Placeholder 13"/>
          <p:cNvSpPr>
            <a:spLocks noGrp="1"/>
          </p:cNvSpPr>
          <p:nvPr>
            <p:ph type="ftr" sz="quarter" idx="11"/>
          </p:nvPr>
        </p:nvSpPr>
        <p:spPr/>
        <p:txBody>
          <a:bodyPr/>
          <a:lstStyle/>
          <a:p>
            <a:r>
              <a:rPr lang="en-US" smtClean="0"/>
              <a:t>http://algo.scu.edu/~sanjivdas/</a:t>
            </a:r>
            <a:endParaRPr lang="en-US"/>
          </a:p>
        </p:txBody>
      </p:sp>
      <p:sp>
        <p:nvSpPr>
          <p:cNvPr id="13" name="Slide Number Placeholder 12"/>
          <p:cNvSpPr>
            <a:spLocks noGrp="1"/>
          </p:cNvSpPr>
          <p:nvPr>
            <p:ph type="sldNum" sz="quarter" idx="12"/>
          </p:nvPr>
        </p:nvSpPr>
        <p:spPr/>
        <p:txBody>
          <a:bodyPr/>
          <a:lstStyle/>
          <a:p>
            <a:fld id="{14EE0C57-5969-4D25-B2DC-31BE5BAE449E}" type="slidenum">
              <a:rPr lang="en-US" smtClean="0"/>
              <a:pPr/>
              <a:t>33</a:t>
            </a:fld>
            <a:endParaRPr lang="en-US"/>
          </a:p>
        </p:txBody>
      </p:sp>
      <p:pic>
        <p:nvPicPr>
          <p:cNvPr id="36866" name="Picture 2"/>
          <p:cNvPicPr>
            <a:picLocks noChangeAspect="1" noChangeArrowheads="1"/>
          </p:cNvPicPr>
          <p:nvPr/>
        </p:nvPicPr>
        <p:blipFill>
          <a:blip r:embed="rId2" cstate="print"/>
          <a:srcRect/>
          <a:stretch>
            <a:fillRect/>
          </a:stretch>
        </p:blipFill>
        <p:spPr bwMode="auto">
          <a:xfrm>
            <a:off x="762000" y="1219200"/>
            <a:ext cx="1811127" cy="747713"/>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cstate="print"/>
          <a:srcRect/>
          <a:stretch>
            <a:fillRect/>
          </a:stretch>
        </p:blipFill>
        <p:spPr bwMode="auto">
          <a:xfrm>
            <a:off x="6324600" y="1447800"/>
            <a:ext cx="1501775" cy="409575"/>
          </a:xfrm>
          <a:prstGeom prst="rect">
            <a:avLst/>
          </a:prstGeom>
          <a:noFill/>
          <a:ln w="9525">
            <a:noFill/>
            <a:miter lim="800000"/>
            <a:headEnd/>
            <a:tailEnd/>
          </a:ln>
          <a:effectLst/>
        </p:spPr>
      </p:pic>
      <p:sp>
        <p:nvSpPr>
          <p:cNvPr id="7" name="Right Arrow 6"/>
          <p:cNvSpPr/>
          <p:nvPr/>
        </p:nvSpPr>
        <p:spPr>
          <a:xfrm>
            <a:off x="2743200" y="1676400"/>
            <a:ext cx="685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953000" y="1676400"/>
            <a:ext cx="1143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8" name="Picture 4"/>
          <p:cNvPicPr>
            <a:picLocks noChangeAspect="1" noChangeArrowheads="1"/>
          </p:cNvPicPr>
          <p:nvPr/>
        </p:nvPicPr>
        <p:blipFill>
          <a:blip r:embed="rId4" cstate="print"/>
          <a:srcRect/>
          <a:stretch>
            <a:fillRect/>
          </a:stretch>
        </p:blipFill>
        <p:spPr bwMode="auto">
          <a:xfrm>
            <a:off x="4343400" y="2209800"/>
            <a:ext cx="4191000" cy="4384928"/>
          </a:xfrm>
          <a:prstGeom prst="rect">
            <a:avLst/>
          </a:prstGeom>
          <a:noFill/>
          <a:ln w="9525">
            <a:noFill/>
            <a:miter lim="800000"/>
            <a:headEnd/>
            <a:tailEnd/>
          </a:ln>
          <a:effectLst/>
        </p:spPr>
      </p:pic>
      <p:sp>
        <p:nvSpPr>
          <p:cNvPr id="10" name="TextBox 9"/>
          <p:cNvSpPr txBox="1"/>
          <p:nvPr/>
        </p:nvSpPr>
        <p:spPr>
          <a:xfrm>
            <a:off x="228600" y="2057400"/>
            <a:ext cx="4038600" cy="3046988"/>
          </a:xfrm>
          <a:prstGeom prst="rect">
            <a:avLst/>
          </a:prstGeom>
          <a:noFill/>
        </p:spPr>
        <p:txBody>
          <a:bodyPr wrap="square" rtlCol="0">
            <a:spAutoFit/>
          </a:bodyPr>
          <a:lstStyle/>
          <a:p>
            <a:r>
              <a:rPr lang="en-US" sz="2400" dirty="0" smtClean="0"/>
              <a:t>Loan balance = $300,000</a:t>
            </a:r>
          </a:p>
          <a:p>
            <a:r>
              <a:rPr lang="en-US" sz="2400" dirty="0" smtClean="0"/>
              <a:t>Home value = $250,000</a:t>
            </a:r>
          </a:p>
          <a:p>
            <a:endParaRPr lang="en-US" sz="2400" dirty="0" smtClean="0"/>
          </a:p>
          <a:p>
            <a:r>
              <a:rPr lang="en-US" sz="2400" dirty="0" smtClean="0"/>
              <a:t>Remaining maturity = 25 years</a:t>
            </a:r>
          </a:p>
          <a:p>
            <a:r>
              <a:rPr lang="en-US" sz="2400" dirty="0" smtClean="0"/>
              <a:t>A = $1,933 per month </a:t>
            </a:r>
          </a:p>
          <a:p>
            <a:endParaRPr lang="en-US" sz="2400" dirty="0"/>
          </a:p>
          <a:p>
            <a:r>
              <a:rPr lang="en-US" sz="2400" dirty="0" smtClean="0"/>
              <a:t>A</a:t>
            </a:r>
            <a:r>
              <a:rPr lang="en-US" sz="2400" i="1" baseline="-25000" dirty="0" smtClean="0"/>
              <a:t>max</a:t>
            </a:r>
            <a:r>
              <a:rPr lang="en-US" sz="2400" dirty="0" smtClean="0"/>
              <a:t> = $20,000 per year</a:t>
            </a:r>
          </a:p>
          <a:p>
            <a:r>
              <a:rPr lang="en-US" sz="2400" dirty="0"/>
              <a:t>	</a:t>
            </a:r>
            <a:r>
              <a:rPr lang="en-US" sz="2400" dirty="0" smtClean="0"/>
              <a:t>($1,667 per month)</a:t>
            </a:r>
            <a:endParaRPr lang="en-US" sz="2400" dirty="0"/>
          </a:p>
        </p:txBody>
      </p:sp>
      <p:pic>
        <p:nvPicPr>
          <p:cNvPr id="36869" name="Picture 5"/>
          <p:cNvPicPr>
            <a:picLocks noChangeAspect="1" noChangeArrowheads="1"/>
          </p:cNvPicPr>
          <p:nvPr/>
        </p:nvPicPr>
        <p:blipFill>
          <a:blip r:embed="rId5" cstate="print"/>
          <a:srcRect/>
          <a:stretch>
            <a:fillRect/>
          </a:stretch>
        </p:blipFill>
        <p:spPr bwMode="auto">
          <a:xfrm>
            <a:off x="304800" y="5410200"/>
            <a:ext cx="4041913" cy="914400"/>
          </a:xfrm>
          <a:prstGeom prst="rect">
            <a:avLst/>
          </a:prstGeom>
          <a:noFill/>
          <a:ln w="9525">
            <a:noFill/>
            <a:miter lim="800000"/>
            <a:headEnd/>
            <a:tailEnd/>
          </a:ln>
          <a:effectLst/>
        </p:spPr>
      </p:pic>
      <p:sp>
        <p:nvSpPr>
          <p:cNvPr id="15" name="TextBox 14"/>
          <p:cNvSpPr txBox="1"/>
          <p:nvPr/>
        </p:nvSpPr>
        <p:spPr>
          <a:xfrm>
            <a:off x="3581400" y="1447800"/>
            <a:ext cx="1177125" cy="461665"/>
          </a:xfrm>
          <a:prstGeom prst="rect">
            <a:avLst/>
          </a:prstGeom>
          <a:noFill/>
        </p:spPr>
        <p:txBody>
          <a:bodyPr wrap="none" rtlCol="0">
            <a:spAutoFit/>
          </a:bodyPr>
          <a:lstStyle/>
          <a:p>
            <a:r>
              <a:rPr lang="en-US" dirty="0" smtClean="0"/>
              <a:t>choose</a:t>
            </a:r>
            <a:endParaRPr lang="en-US" dirty="0"/>
          </a:p>
        </p:txBody>
      </p:sp>
    </p:spTree>
    <p:extLst>
      <p:ext uri="{BB962C8B-B14F-4D97-AF65-F5344CB8AC3E}">
        <p14:creationId xmlns:p14="http://schemas.microsoft.com/office/powerpoint/2010/main" val="11175319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91" y="1301683"/>
            <a:ext cx="2505076" cy="1143000"/>
          </a:xfrm>
        </p:spPr>
        <p:txBody>
          <a:bodyPr/>
          <a:lstStyle/>
          <a:p>
            <a:r>
              <a:rPr lang="en-US" dirty="0" smtClean="0"/>
              <a:t>Some R</a:t>
            </a:r>
            <a:endParaRPr lang="en-US" dirty="0"/>
          </a:p>
        </p:txBody>
      </p:sp>
      <p:pic>
        <p:nvPicPr>
          <p:cNvPr id="3" name="Picture 2"/>
          <p:cNvPicPr>
            <a:picLocks noChangeAspect="1"/>
          </p:cNvPicPr>
          <p:nvPr/>
        </p:nvPicPr>
        <p:blipFill>
          <a:blip r:embed="rId2"/>
          <a:stretch>
            <a:fillRect/>
          </a:stretch>
        </p:blipFill>
        <p:spPr>
          <a:xfrm>
            <a:off x="2815167" y="0"/>
            <a:ext cx="6328833" cy="6858000"/>
          </a:xfrm>
          <a:prstGeom prst="rect">
            <a:avLst/>
          </a:prstGeom>
        </p:spPr>
      </p:pic>
      <p:sp>
        <p:nvSpPr>
          <p:cNvPr id="4" name="Oval 3"/>
          <p:cNvSpPr/>
          <p:nvPr/>
        </p:nvSpPr>
        <p:spPr>
          <a:xfrm>
            <a:off x="2526291" y="4901037"/>
            <a:ext cx="3796339" cy="538423"/>
          </a:xfrm>
          <a:prstGeom prst="ellipse">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40777" y="5618937"/>
            <a:ext cx="4845509" cy="497006"/>
          </a:xfrm>
          <a:prstGeom prst="ellipse">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652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896"/>
            <a:ext cx="8001000" cy="914400"/>
          </a:xfrm>
        </p:spPr>
        <p:txBody>
          <a:bodyPr/>
          <a:lstStyle/>
          <a:p>
            <a:r>
              <a:rPr lang="en-US" dirty="0" smtClean="0"/>
              <a:t>Cure risk and Re-default Risk</a:t>
            </a:r>
            <a:endParaRPr lang="en-US" dirty="0"/>
          </a:p>
        </p:txBody>
      </p:sp>
      <p:sp>
        <p:nvSpPr>
          <p:cNvPr id="3" name="Footer Placeholder 2"/>
          <p:cNvSpPr>
            <a:spLocks noGrp="1"/>
          </p:cNvSpPr>
          <p:nvPr>
            <p:ph type="ftr" sz="quarter" idx="11"/>
          </p:nvPr>
        </p:nvSpPr>
        <p:spPr/>
        <p:txBody>
          <a:bodyPr/>
          <a:lstStyle/>
          <a:p>
            <a:r>
              <a:rPr lang="en-US" altLang="ja-JP" smtClean="0"/>
              <a:t>http://algo.scu.edu/~sanjivdas/</a:t>
            </a:r>
            <a:endParaRPr lang="en-US" altLang="ja-JP"/>
          </a:p>
        </p:txBody>
      </p:sp>
      <p:sp>
        <p:nvSpPr>
          <p:cNvPr id="4" name="Slide Number Placeholder 3"/>
          <p:cNvSpPr>
            <a:spLocks noGrp="1"/>
          </p:cNvSpPr>
          <p:nvPr>
            <p:ph type="sldNum" sz="quarter" idx="12"/>
          </p:nvPr>
        </p:nvSpPr>
        <p:spPr/>
        <p:txBody>
          <a:bodyPr/>
          <a:lstStyle/>
          <a:p>
            <a:pPr>
              <a:defRPr/>
            </a:pPr>
            <a:fld id="{BD59853B-EEA7-4C03-889B-81DD7B926DC2}" type="slidenum">
              <a:rPr lang="en-US" altLang="ja-JP" smtClean="0"/>
              <a:pPr>
                <a:defRPr/>
              </a:pPr>
              <a:t>35</a:t>
            </a:fld>
            <a:endParaRPr lang="en-US" altLang="ja-JP"/>
          </a:p>
        </p:txBody>
      </p:sp>
      <p:sp>
        <p:nvSpPr>
          <p:cNvPr id="5" name="TextBox 4"/>
          <p:cNvSpPr txBox="1"/>
          <p:nvPr/>
        </p:nvSpPr>
        <p:spPr>
          <a:xfrm>
            <a:off x="395536" y="1196752"/>
            <a:ext cx="3816424" cy="923330"/>
          </a:xfrm>
          <a:prstGeom prst="rect">
            <a:avLst/>
          </a:prstGeom>
          <a:noFill/>
        </p:spPr>
        <p:txBody>
          <a:bodyPr wrap="square" rtlCol="0">
            <a:spAutoFit/>
          </a:bodyPr>
          <a:lstStyle/>
          <a:p>
            <a:r>
              <a:rPr lang="en-US" dirty="0" smtClean="0"/>
              <a:t>The risk of unnecessary relief, i.e., the borrower would not have ultimately defaulted.</a:t>
            </a:r>
            <a:endParaRPr lang="en-US" dirty="0"/>
          </a:p>
        </p:txBody>
      </p:sp>
      <p:sp>
        <p:nvSpPr>
          <p:cNvPr id="6" name="TextBox 5"/>
          <p:cNvSpPr txBox="1"/>
          <p:nvPr/>
        </p:nvSpPr>
        <p:spPr>
          <a:xfrm>
            <a:off x="5220072" y="1268760"/>
            <a:ext cx="3312368" cy="1200328"/>
          </a:xfrm>
          <a:prstGeom prst="rect">
            <a:avLst/>
          </a:prstGeom>
          <a:noFill/>
        </p:spPr>
        <p:txBody>
          <a:bodyPr wrap="square" rtlCol="0">
            <a:spAutoFit/>
          </a:bodyPr>
          <a:lstStyle/>
          <a:p>
            <a:r>
              <a:rPr lang="en-US" dirty="0" smtClean="0"/>
              <a:t>Providing futile relief, leading to ultimate default anyway. </a:t>
            </a:r>
            <a:endParaRPr lang="en-US" dirty="0"/>
          </a:p>
        </p:txBody>
      </p:sp>
      <p:pic>
        <p:nvPicPr>
          <p:cNvPr id="7" name="Picture 6"/>
          <p:cNvPicPr>
            <a:picLocks noChangeAspect="1"/>
          </p:cNvPicPr>
          <p:nvPr/>
        </p:nvPicPr>
        <p:blipFill>
          <a:blip r:embed="rId2"/>
          <a:stretch>
            <a:fillRect/>
          </a:stretch>
        </p:blipFill>
        <p:spPr>
          <a:xfrm>
            <a:off x="387278" y="2542128"/>
            <a:ext cx="8299522" cy="1030888"/>
          </a:xfrm>
          <a:prstGeom prst="rect">
            <a:avLst/>
          </a:prstGeom>
        </p:spPr>
      </p:pic>
      <p:cxnSp>
        <p:nvCxnSpPr>
          <p:cNvPr id="9" name="Straight Arrow Connector 8"/>
          <p:cNvCxnSpPr/>
          <p:nvPr/>
        </p:nvCxnSpPr>
        <p:spPr bwMode="auto">
          <a:xfrm>
            <a:off x="1475656" y="764704"/>
            <a:ext cx="216024" cy="504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5148064" y="764704"/>
            <a:ext cx="792088" cy="504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539552" y="4221088"/>
            <a:ext cx="2592288" cy="1200328"/>
          </a:xfrm>
          <a:prstGeom prst="rect">
            <a:avLst/>
          </a:prstGeom>
          <a:noFill/>
        </p:spPr>
        <p:txBody>
          <a:bodyPr wrap="square" rtlCol="0">
            <a:spAutoFit/>
          </a:bodyPr>
          <a:lstStyle/>
          <a:p>
            <a:r>
              <a:rPr lang="en-US" dirty="0" smtClean="0"/>
              <a:t>Value of loan accounting for willingness to pay</a:t>
            </a:r>
            <a:endParaRPr lang="en-US" dirty="0"/>
          </a:p>
        </p:txBody>
      </p:sp>
      <p:cxnSp>
        <p:nvCxnSpPr>
          <p:cNvPr id="18" name="Straight Arrow Connector 17"/>
          <p:cNvCxnSpPr>
            <a:endCxn id="16" idx="0"/>
          </p:cNvCxnSpPr>
          <p:nvPr/>
        </p:nvCxnSpPr>
        <p:spPr bwMode="auto">
          <a:xfrm flipH="1">
            <a:off x="1835696" y="3293794"/>
            <a:ext cx="885525" cy="927294"/>
          </a:xfrm>
          <a:prstGeom prst="straightConnector1">
            <a:avLst/>
          </a:prstGeom>
          <a:solidFill>
            <a:schemeClr val="accent1"/>
          </a:solidFill>
          <a:ln w="9525" cap="flat" cmpd="sng" algn="ctr">
            <a:solidFill>
              <a:schemeClr val="accent1"/>
            </a:solidFill>
            <a:prstDash val="solid"/>
            <a:round/>
            <a:headEnd type="none" w="med" len="med"/>
            <a:tailEnd type="arrow"/>
          </a:ln>
          <a:effectLst/>
        </p:spPr>
      </p:cxnSp>
      <p:sp>
        <p:nvSpPr>
          <p:cNvPr id="19" name="TextBox 18"/>
          <p:cNvSpPr txBox="1"/>
          <p:nvPr/>
        </p:nvSpPr>
        <p:spPr>
          <a:xfrm>
            <a:off x="4283968" y="4149080"/>
            <a:ext cx="4320480" cy="1200328"/>
          </a:xfrm>
          <a:prstGeom prst="rect">
            <a:avLst/>
          </a:prstGeom>
          <a:noFill/>
        </p:spPr>
        <p:txBody>
          <a:bodyPr wrap="square" rtlCol="0">
            <a:spAutoFit/>
          </a:bodyPr>
          <a:lstStyle/>
          <a:p>
            <a:r>
              <a:rPr lang="en-US" dirty="0" smtClean="0"/>
              <a:t>A: borrower income available for housing service, with mean </a:t>
            </a:r>
            <a:r>
              <a:rPr lang="en-US" i="1" dirty="0" smtClean="0"/>
              <a:t>μ</a:t>
            </a:r>
            <a:r>
              <a:rPr lang="en-US" dirty="0" smtClean="0"/>
              <a:t> and std. </a:t>
            </a:r>
            <a:r>
              <a:rPr lang="en-US" dirty="0" err="1" smtClean="0"/>
              <a:t>dev</a:t>
            </a:r>
            <a:r>
              <a:rPr lang="en-US" dirty="0" smtClean="0"/>
              <a:t> </a:t>
            </a:r>
            <a:r>
              <a:rPr lang="en-US" i="1" dirty="0" err="1" smtClean="0"/>
              <a:t>σ</a:t>
            </a:r>
            <a:r>
              <a:rPr lang="en-US" dirty="0" smtClean="0"/>
              <a:t>. </a:t>
            </a:r>
            <a:endParaRPr lang="en-US" dirty="0"/>
          </a:p>
        </p:txBody>
      </p:sp>
      <p:cxnSp>
        <p:nvCxnSpPr>
          <p:cNvPr id="12" name="Straight Arrow Connector 11"/>
          <p:cNvCxnSpPr/>
          <p:nvPr/>
        </p:nvCxnSpPr>
        <p:spPr>
          <a:xfrm>
            <a:off x="6851895" y="1995816"/>
            <a:ext cx="460514" cy="770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391060" y="1995816"/>
            <a:ext cx="669839" cy="770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2813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ja-JP" smtClean="0"/>
              <a:t>http://algo.scu.edu/~sanjivdas/</a:t>
            </a:r>
            <a:endParaRPr lang="en-US" altLang="ja-JP"/>
          </a:p>
        </p:txBody>
      </p:sp>
      <p:sp>
        <p:nvSpPr>
          <p:cNvPr id="4" name="Slide Number Placeholder 3"/>
          <p:cNvSpPr>
            <a:spLocks noGrp="1"/>
          </p:cNvSpPr>
          <p:nvPr>
            <p:ph type="sldNum" sz="quarter" idx="12"/>
          </p:nvPr>
        </p:nvSpPr>
        <p:spPr/>
        <p:txBody>
          <a:bodyPr/>
          <a:lstStyle/>
          <a:p>
            <a:pPr>
              <a:defRPr/>
            </a:pPr>
            <a:fld id="{BD59853B-EEA7-4C03-889B-81DD7B926DC2}" type="slidenum">
              <a:rPr lang="en-US" altLang="ja-JP" smtClean="0"/>
              <a:pPr>
                <a:defRPr/>
              </a:pPr>
              <a:t>36</a:t>
            </a:fld>
            <a:endParaRPr lang="en-US" altLang="ja-JP"/>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86901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Footer Placeholder 3"/>
          <p:cNvSpPr>
            <a:spLocks noGrp="1"/>
          </p:cNvSpPr>
          <p:nvPr>
            <p:ph type="ftr" sz="quarter" idx="11"/>
          </p:nvPr>
        </p:nvSpPr>
        <p:spPr>
          <a:xfrm>
            <a:off x="914400" y="6172200"/>
            <a:ext cx="3962400" cy="457200"/>
          </a:xfrm>
          <a:noFill/>
        </p:spPr>
        <p:txBody>
          <a:bodyPr anchor="ctr"/>
          <a:lstStyle/>
          <a:p>
            <a:pPr algn="l"/>
            <a:r>
              <a:rPr kumimoji="0" lang="en-US" smtClean="0">
                <a:solidFill>
                  <a:schemeClr val="tx2"/>
                </a:solidFill>
                <a:latin typeface="Calibri"/>
                <a:ea typeface="ＭＳ Ｐゴシック" pitchFamily="-72" charset="-128"/>
                <a:cs typeface="ＭＳ Ｐゴシック" pitchFamily="-72" charset="-128"/>
              </a:rPr>
              <a:t>http://algo.scu.edu/~sanjivdas/</a:t>
            </a:r>
            <a:endParaRPr kumimoji="0" lang="en-US" dirty="0" smtClean="0">
              <a:solidFill>
                <a:schemeClr val="tx2"/>
              </a:solidFill>
              <a:latin typeface="Calibri"/>
              <a:ea typeface="ＭＳ Ｐゴシック" pitchFamily="-72" charset="-128"/>
              <a:cs typeface="ＭＳ Ｐゴシック" pitchFamily="-72" charset="-128"/>
            </a:endParaRPr>
          </a:p>
        </p:txBody>
      </p:sp>
      <p:sp>
        <p:nvSpPr>
          <p:cNvPr id="109569" name="Title 1"/>
          <p:cNvSpPr>
            <a:spLocks noGrp="1"/>
          </p:cNvSpPr>
          <p:nvPr>
            <p:ph type="title" idx="4294967295"/>
          </p:nvPr>
        </p:nvSpPr>
        <p:spPr>
          <a:xfrm>
            <a:off x="0" y="-152400"/>
            <a:ext cx="8229600" cy="762000"/>
          </a:xfrm>
        </p:spPr>
        <p:txBody>
          <a:bodyPr bIns="91440" anchor="b"/>
          <a:lstStyle/>
          <a:p>
            <a:pPr eaLnBrk="1" hangingPunct="1"/>
            <a:r>
              <a:rPr kumimoji="0" lang="en-US" sz="3200">
                <a:solidFill>
                  <a:schemeClr val="accent1"/>
                </a:solidFill>
              </a:rPr>
              <a:t>Logit: Explaining Re-default</a:t>
            </a:r>
            <a:endParaRPr kumimoji="0" lang="en-US" sz="3200">
              <a:solidFill>
                <a:srgbClr val="FF0000"/>
              </a:solidFill>
            </a:endParaRPr>
          </a:p>
        </p:txBody>
      </p:sp>
      <p:pic>
        <p:nvPicPr>
          <p:cNvPr id="109573" name="Picture 2"/>
          <p:cNvPicPr>
            <a:picLocks noChangeAspect="1" noChangeArrowheads="1"/>
          </p:cNvPicPr>
          <p:nvPr/>
        </p:nvPicPr>
        <p:blipFill>
          <a:blip r:embed="rId3"/>
          <a:srcRect/>
          <a:stretch>
            <a:fillRect/>
          </a:stretch>
        </p:blipFill>
        <p:spPr bwMode="auto">
          <a:xfrm>
            <a:off x="609600" y="496888"/>
            <a:ext cx="8077200" cy="5946775"/>
          </a:xfrm>
          <a:prstGeom prst="rect">
            <a:avLst/>
          </a:prstGeom>
          <a:noFill/>
          <a:ln w="9525">
            <a:noFill/>
            <a:miter lim="800000"/>
            <a:headEnd/>
            <a:tailEnd/>
          </a:ln>
        </p:spPr>
      </p:pic>
      <p:sp>
        <p:nvSpPr>
          <p:cNvPr id="7" name="Rounded Rectangle 6"/>
          <p:cNvSpPr/>
          <p:nvPr/>
        </p:nvSpPr>
        <p:spPr>
          <a:xfrm>
            <a:off x="2286000" y="1752600"/>
            <a:ext cx="609600" cy="228600"/>
          </a:xfrm>
          <a:prstGeom prst="roundRect">
            <a:avLst/>
          </a:prstGeom>
          <a:solidFill>
            <a:schemeClr val="accent3">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ounded Rectangle 7"/>
          <p:cNvSpPr/>
          <p:nvPr/>
        </p:nvSpPr>
        <p:spPr>
          <a:xfrm>
            <a:off x="5105400" y="1752600"/>
            <a:ext cx="609600" cy="228600"/>
          </a:xfrm>
          <a:prstGeom prst="roundRect">
            <a:avLst/>
          </a:prstGeom>
          <a:solidFill>
            <a:schemeClr val="accent3">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6477000" y="1752600"/>
            <a:ext cx="609600" cy="228600"/>
          </a:xfrm>
          <a:prstGeom prst="roundRect">
            <a:avLst/>
          </a:prstGeom>
          <a:solidFill>
            <a:schemeClr val="accent3">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ounded Rectangle 9"/>
          <p:cNvSpPr/>
          <p:nvPr/>
        </p:nvSpPr>
        <p:spPr>
          <a:xfrm>
            <a:off x="7924800" y="1752600"/>
            <a:ext cx="609600" cy="228600"/>
          </a:xfrm>
          <a:prstGeom prst="roundRect">
            <a:avLst/>
          </a:prstGeom>
          <a:solidFill>
            <a:schemeClr val="accent3">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Rounded Rectangle 10"/>
          <p:cNvSpPr/>
          <p:nvPr/>
        </p:nvSpPr>
        <p:spPr>
          <a:xfrm>
            <a:off x="3657600" y="4724400"/>
            <a:ext cx="609600" cy="228600"/>
          </a:xfrm>
          <a:prstGeom prst="roundRect">
            <a:avLst/>
          </a:prstGeom>
          <a:solidFill>
            <a:schemeClr val="accent3">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Rounded Rectangle 11"/>
          <p:cNvSpPr/>
          <p:nvPr/>
        </p:nvSpPr>
        <p:spPr>
          <a:xfrm>
            <a:off x="5105400" y="4724400"/>
            <a:ext cx="609600" cy="228600"/>
          </a:xfrm>
          <a:prstGeom prst="roundRect">
            <a:avLst/>
          </a:prstGeom>
          <a:solidFill>
            <a:schemeClr val="accent3">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Rounded Rectangle 12"/>
          <p:cNvSpPr/>
          <p:nvPr/>
        </p:nvSpPr>
        <p:spPr>
          <a:xfrm>
            <a:off x="6477000" y="4724400"/>
            <a:ext cx="609600" cy="228600"/>
          </a:xfrm>
          <a:prstGeom prst="roundRect">
            <a:avLst/>
          </a:prstGeom>
          <a:solidFill>
            <a:schemeClr val="accent3">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ounded Rectangle 13"/>
          <p:cNvSpPr/>
          <p:nvPr/>
        </p:nvSpPr>
        <p:spPr>
          <a:xfrm>
            <a:off x="7924800" y="4724400"/>
            <a:ext cx="609600" cy="228600"/>
          </a:xfrm>
          <a:prstGeom prst="roundRect">
            <a:avLst/>
          </a:prstGeom>
          <a:solidFill>
            <a:schemeClr val="accent3">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ounded Rectangle 14"/>
          <p:cNvSpPr/>
          <p:nvPr/>
        </p:nvSpPr>
        <p:spPr>
          <a:xfrm>
            <a:off x="3657600" y="1371600"/>
            <a:ext cx="609600" cy="228600"/>
          </a:xfrm>
          <a:prstGeom prst="roundRect">
            <a:avLst/>
          </a:prstGeom>
          <a:solidFill>
            <a:schemeClr val="accent6">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Rounded Rectangle 15"/>
          <p:cNvSpPr/>
          <p:nvPr/>
        </p:nvSpPr>
        <p:spPr>
          <a:xfrm>
            <a:off x="5105400" y="1371600"/>
            <a:ext cx="609600" cy="228600"/>
          </a:xfrm>
          <a:prstGeom prst="roundRect">
            <a:avLst/>
          </a:prstGeom>
          <a:solidFill>
            <a:schemeClr val="accent6">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Rounded Rectangle 16"/>
          <p:cNvSpPr/>
          <p:nvPr/>
        </p:nvSpPr>
        <p:spPr>
          <a:xfrm>
            <a:off x="6477000" y="1371600"/>
            <a:ext cx="609600" cy="228600"/>
          </a:xfrm>
          <a:prstGeom prst="roundRect">
            <a:avLst/>
          </a:prstGeom>
          <a:solidFill>
            <a:schemeClr val="accent6">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 name="Rounded Rectangle 17"/>
          <p:cNvSpPr/>
          <p:nvPr/>
        </p:nvSpPr>
        <p:spPr>
          <a:xfrm>
            <a:off x="7924800" y="1371600"/>
            <a:ext cx="609600" cy="228600"/>
          </a:xfrm>
          <a:prstGeom prst="roundRect">
            <a:avLst/>
          </a:prstGeom>
          <a:solidFill>
            <a:schemeClr val="accent6">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Rounded Rectangle 18"/>
          <p:cNvSpPr/>
          <p:nvPr/>
        </p:nvSpPr>
        <p:spPr>
          <a:xfrm>
            <a:off x="2286000" y="4343400"/>
            <a:ext cx="609600" cy="228600"/>
          </a:xfrm>
          <a:prstGeom prst="roundRect">
            <a:avLst/>
          </a:prstGeom>
          <a:solidFill>
            <a:schemeClr val="accent6">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Rounded Rectangle 19"/>
          <p:cNvSpPr/>
          <p:nvPr/>
        </p:nvSpPr>
        <p:spPr>
          <a:xfrm>
            <a:off x="3657600" y="4343400"/>
            <a:ext cx="609600" cy="228600"/>
          </a:xfrm>
          <a:prstGeom prst="roundRect">
            <a:avLst/>
          </a:prstGeom>
          <a:solidFill>
            <a:schemeClr val="accent6">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Rounded Rectangle 20"/>
          <p:cNvSpPr/>
          <p:nvPr/>
        </p:nvSpPr>
        <p:spPr>
          <a:xfrm>
            <a:off x="6477000" y="4343400"/>
            <a:ext cx="609600" cy="228600"/>
          </a:xfrm>
          <a:prstGeom prst="roundRect">
            <a:avLst/>
          </a:prstGeom>
          <a:solidFill>
            <a:schemeClr val="accent6">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Rounded Rectangle 21"/>
          <p:cNvSpPr/>
          <p:nvPr/>
        </p:nvSpPr>
        <p:spPr>
          <a:xfrm>
            <a:off x="7924800" y="4343400"/>
            <a:ext cx="609600" cy="228600"/>
          </a:xfrm>
          <a:prstGeom prst="roundRect">
            <a:avLst/>
          </a:prstGeom>
          <a:solidFill>
            <a:schemeClr val="accent6">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Rounded Rectangle 1"/>
          <p:cNvSpPr/>
          <p:nvPr/>
        </p:nvSpPr>
        <p:spPr>
          <a:xfrm>
            <a:off x="625278" y="1371600"/>
            <a:ext cx="958167" cy="6096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3611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0879"/>
            <a:ext cx="9144000" cy="6397402"/>
          </a:xfrm>
          <a:prstGeom prst="rect">
            <a:avLst/>
          </a:prstGeom>
        </p:spPr>
      </p:pic>
      <p:sp>
        <p:nvSpPr>
          <p:cNvPr id="3" name="Rounded Rectangle 2"/>
          <p:cNvSpPr/>
          <p:nvPr/>
        </p:nvSpPr>
        <p:spPr>
          <a:xfrm>
            <a:off x="0" y="2265355"/>
            <a:ext cx="1081759" cy="1278304"/>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74422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08788"/>
          </a:xfrm>
          <a:prstGeom prst="rect">
            <a:avLst/>
          </a:prstGeom>
          <a:noFill/>
          <a:ln w="9525">
            <a:noFill/>
            <a:miter lim="800000"/>
            <a:headEnd/>
            <a:tailEnd/>
          </a:ln>
          <a:effectLst/>
        </p:spPr>
      </p:pic>
    </p:spTree>
    <p:extLst>
      <p:ext uri="{BB962C8B-B14F-4D97-AF65-F5344CB8AC3E}">
        <p14:creationId xmlns:p14="http://schemas.microsoft.com/office/powerpoint/2010/main" val="37523310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
            <a:ext cx="8229600" cy="1143000"/>
          </a:xfrm>
        </p:spPr>
        <p:txBody>
          <a:bodyPr/>
          <a:lstStyle/>
          <a:p>
            <a:r>
              <a:rPr lang="en-US" dirty="0" smtClean="0">
                <a:solidFill>
                  <a:srgbClr val="1F497D"/>
                </a:solidFill>
              </a:rPr>
              <a:t>General Principles</a:t>
            </a:r>
            <a:endParaRPr lang="en-US" dirty="0">
              <a:solidFill>
                <a:srgbClr val="1F497D"/>
              </a:solidFill>
            </a:endParaRPr>
          </a:p>
        </p:txBody>
      </p:sp>
      <p:sp>
        <p:nvSpPr>
          <p:cNvPr id="3" name="Content Placeholder 2"/>
          <p:cNvSpPr>
            <a:spLocks noGrp="1"/>
          </p:cNvSpPr>
          <p:nvPr>
            <p:ph idx="1"/>
          </p:nvPr>
        </p:nvSpPr>
        <p:spPr>
          <a:xfrm>
            <a:off x="2210550" y="1600200"/>
            <a:ext cx="6476249" cy="4525963"/>
          </a:xfrm>
        </p:spPr>
        <p:txBody>
          <a:bodyPr>
            <a:normAutofit fontScale="92500" lnSpcReduction="20000"/>
          </a:bodyPr>
          <a:lstStyle/>
          <a:p>
            <a:r>
              <a:rPr lang="en-US" dirty="0" smtClean="0">
                <a:solidFill>
                  <a:srgbClr val="FF6600"/>
                </a:solidFill>
              </a:rPr>
              <a:t>No theory, no paper. </a:t>
            </a:r>
          </a:p>
          <a:p>
            <a:endParaRPr lang="en-US" dirty="0"/>
          </a:p>
          <a:p>
            <a:r>
              <a:rPr lang="en-US" dirty="0" smtClean="0">
                <a:solidFill>
                  <a:srgbClr val="FF6600"/>
                </a:solidFill>
              </a:rPr>
              <a:t>Inference Stack</a:t>
            </a:r>
            <a:r>
              <a:rPr lang="en-US" dirty="0" smtClean="0"/>
              <a:t>:</a:t>
            </a:r>
          </a:p>
          <a:p>
            <a:pPr lvl="1"/>
            <a:r>
              <a:rPr lang="en-US" dirty="0" smtClean="0"/>
              <a:t>Theory</a:t>
            </a:r>
          </a:p>
          <a:p>
            <a:pPr lvl="1"/>
            <a:r>
              <a:rPr lang="en-US" dirty="0" smtClean="0"/>
              <a:t>Causation</a:t>
            </a:r>
          </a:p>
          <a:p>
            <a:pPr lvl="1"/>
            <a:r>
              <a:rPr lang="en-US" dirty="0" smtClean="0"/>
              <a:t>Prediction</a:t>
            </a:r>
          </a:p>
          <a:p>
            <a:pPr lvl="1"/>
            <a:r>
              <a:rPr lang="en-US" dirty="0" smtClean="0"/>
              <a:t>Correlation</a:t>
            </a:r>
            <a:endParaRPr lang="en-US" dirty="0" smtClean="0"/>
          </a:p>
          <a:p>
            <a:pPr lvl="1"/>
            <a:endParaRPr lang="en-US" dirty="0"/>
          </a:p>
          <a:p>
            <a:r>
              <a:rPr lang="en-US" dirty="0" smtClean="0">
                <a:solidFill>
                  <a:srgbClr val="FF6600"/>
                </a:solidFill>
              </a:rPr>
              <a:t>Computational Theory </a:t>
            </a:r>
            <a:r>
              <a:rPr lang="en-US" dirty="0" smtClean="0"/>
              <a:t/>
            </a:r>
            <a:br>
              <a:rPr lang="en-US" dirty="0" smtClean="0"/>
            </a:br>
            <a:r>
              <a:rPr lang="en-US" dirty="0" smtClean="0"/>
              <a:t>(e.g. sets in R)</a:t>
            </a:r>
            <a:endParaRPr lang="en-US" dirty="0"/>
          </a:p>
        </p:txBody>
      </p:sp>
      <p:sp>
        <p:nvSpPr>
          <p:cNvPr id="4" name="TextBox 3"/>
          <p:cNvSpPr txBox="1"/>
          <p:nvPr/>
        </p:nvSpPr>
        <p:spPr>
          <a:xfrm>
            <a:off x="6271067" y="3088942"/>
            <a:ext cx="1787254" cy="1600438"/>
          </a:xfrm>
          <a:prstGeom prst="rect">
            <a:avLst/>
          </a:prstGeom>
          <a:noFill/>
        </p:spPr>
        <p:txBody>
          <a:bodyPr wrap="square" rtlCol="0">
            <a:spAutoFit/>
          </a:bodyPr>
          <a:lstStyle/>
          <a:p>
            <a:r>
              <a:rPr lang="en-US" dirty="0" smtClean="0"/>
              <a:t>Small data</a:t>
            </a:r>
            <a:endParaRPr lang="en-US" dirty="0" smtClean="0"/>
          </a:p>
          <a:p>
            <a:endParaRPr lang="en-US" sz="2400" dirty="0"/>
          </a:p>
          <a:p>
            <a:endParaRPr lang="en-US" sz="2400" dirty="0" smtClean="0"/>
          </a:p>
          <a:p>
            <a:r>
              <a:rPr lang="en-US" sz="3200" dirty="0" smtClean="0"/>
              <a:t>Big data</a:t>
            </a:r>
            <a:endParaRPr lang="en-US" sz="3200" dirty="0"/>
          </a:p>
        </p:txBody>
      </p:sp>
      <p:cxnSp>
        <p:nvCxnSpPr>
          <p:cNvPr id="6" name="Straight Arrow Connector 5"/>
          <p:cNvCxnSpPr/>
          <p:nvPr/>
        </p:nvCxnSpPr>
        <p:spPr>
          <a:xfrm flipV="1">
            <a:off x="5001176" y="3402540"/>
            <a:ext cx="1128792" cy="94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001176" y="4390374"/>
            <a:ext cx="1128792" cy="31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0186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685800" y="1757474"/>
            <a:ext cx="6629400" cy="1826363"/>
          </a:xfrm>
        </p:spPr>
        <p:txBody>
          <a:bodyPr>
            <a:normAutofit/>
          </a:bodyPr>
          <a:lstStyle/>
          <a:p>
            <a:r>
              <a:rPr lang="en-US" sz="2800" dirty="0" smtClean="0"/>
              <a:t>Portfolio Optimization using R</a:t>
            </a:r>
            <a:br>
              <a:rPr lang="en-US" sz="2800" dirty="0" smtClean="0"/>
            </a:br>
            <a:r>
              <a:rPr lang="en-US" sz="2800" dirty="0" smtClean="0"/>
              <a:t/>
            </a:r>
            <a:br>
              <a:rPr lang="en-US" sz="2800" dirty="0" smtClean="0"/>
            </a:br>
            <a:r>
              <a:rPr lang="en-US" sz="2800" dirty="0"/>
              <a:t/>
            </a:r>
            <a:br>
              <a:rPr lang="en-US" sz="2800" dirty="0"/>
            </a:br>
            <a:endParaRPr lang="en-US" sz="2800" dirty="0"/>
          </a:p>
        </p:txBody>
      </p:sp>
      <p:sp>
        <p:nvSpPr>
          <p:cNvPr id="735237" name="Line 5"/>
          <p:cNvSpPr>
            <a:spLocks noChangeShapeType="1"/>
          </p:cNvSpPr>
          <p:nvPr/>
        </p:nvSpPr>
        <p:spPr bwMode="black">
          <a:xfrm flipV="1">
            <a:off x="1862138" y="-621305"/>
            <a:ext cx="0" cy="3333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 name="TextBox 3"/>
          <p:cNvSpPr txBox="1">
            <a:spLocks noChangeArrowheads="1"/>
          </p:cNvSpPr>
          <p:nvPr/>
        </p:nvSpPr>
        <p:spPr bwMode="auto">
          <a:xfrm>
            <a:off x="685800" y="3758751"/>
            <a:ext cx="7827818" cy="2021852"/>
          </a:xfrm>
          <a:prstGeom prst="rect">
            <a:avLst/>
          </a:prstGeom>
          <a:noFill/>
          <a:ln w="9525">
            <a:noFill/>
            <a:miter lim="800000"/>
            <a:headEnd/>
            <a:tailEnd/>
          </a:ln>
        </p:spPr>
        <p:txBody>
          <a:bodyPr lIns="82058" tIns="41029" rIns="82058" bIns="41029">
            <a:spAutoFit/>
          </a:bodyPr>
          <a:lstStyle/>
          <a:p>
            <a:pPr>
              <a:defRPr/>
            </a:pPr>
            <a:r>
              <a:rPr lang="en-US" dirty="0">
                <a:ea typeface="ＭＳ Ｐゴシック" charset="-128"/>
                <a:cs typeface="ＭＳ Ｐゴシック" charset="-128"/>
              </a:rPr>
              <a:t>The research papers for this work are on my web page – just </a:t>
            </a:r>
            <a:r>
              <a:rPr lang="en-US" dirty="0" err="1">
                <a:ea typeface="ＭＳ Ｐゴシック" charset="-128"/>
                <a:cs typeface="ＭＳ Ｐゴシック" charset="-128"/>
              </a:rPr>
              <a:t>google</a:t>
            </a:r>
            <a:r>
              <a:rPr lang="en-US" dirty="0">
                <a:ea typeface="ＭＳ Ｐゴシック" charset="-128"/>
                <a:cs typeface="ＭＳ Ｐゴシック" charset="-128"/>
              </a:rPr>
              <a:t> it.</a:t>
            </a:r>
          </a:p>
          <a:p>
            <a:pPr>
              <a:defRPr/>
            </a:pPr>
            <a:r>
              <a:rPr lang="en-US" dirty="0">
                <a:ea typeface="ＭＳ Ｐゴシック" charset="-128"/>
                <a:cs typeface="ＭＳ Ｐゴシック" charset="-128"/>
                <a:hlinkClick r:id="rId3"/>
              </a:rPr>
              <a:t>http://algo.scu.edu/~sanjivdas/research.htm/</a:t>
            </a: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marL="307718" indent="-307718">
              <a:buFont typeface="+mj-lt"/>
              <a:buAutoNum type="arabicPeriod"/>
              <a:defRPr/>
            </a:pPr>
            <a:r>
              <a:rPr lang="en-US" dirty="0">
                <a:ea typeface="ＭＳ Ｐゴシック" charset="-128"/>
                <a:cs typeface="ＭＳ Ｐゴシック" charset="-128"/>
              </a:rPr>
              <a:t>Das, Markowitz, </a:t>
            </a:r>
            <a:r>
              <a:rPr lang="en-US" dirty="0" err="1">
                <a:ea typeface="ＭＳ Ｐゴシック" charset="-128"/>
                <a:cs typeface="ＭＳ Ｐゴシック" charset="-128"/>
              </a:rPr>
              <a:t>Scheid</a:t>
            </a:r>
            <a:r>
              <a:rPr lang="en-US" dirty="0">
                <a:ea typeface="ＭＳ Ｐゴシック" charset="-128"/>
                <a:cs typeface="ＭＳ Ｐゴシック" charset="-128"/>
              </a:rPr>
              <a:t>, and </a:t>
            </a:r>
            <a:r>
              <a:rPr lang="en-US" dirty="0" err="1">
                <a:ea typeface="ＭＳ Ｐゴシック" charset="-128"/>
                <a:cs typeface="ＭＳ Ｐゴシック" charset="-128"/>
              </a:rPr>
              <a:t>Statman</a:t>
            </a:r>
            <a:r>
              <a:rPr lang="en-US" dirty="0">
                <a:ea typeface="ＭＳ Ｐゴシック" charset="-128"/>
                <a:cs typeface="ＭＳ Ｐゴシック" charset="-128"/>
              </a:rPr>
              <a:t> (JFQA 2010), “Portfolio Optimization with</a:t>
            </a:r>
          </a:p>
          <a:p>
            <a:pPr marL="307718" indent="-307718">
              <a:defRPr/>
            </a:pPr>
            <a:r>
              <a:rPr lang="en-US" dirty="0">
                <a:ea typeface="ＭＳ Ｐゴシック" charset="-128"/>
                <a:cs typeface="ＭＳ Ｐゴシック" charset="-128"/>
              </a:rPr>
              <a:t>	Mental Accounts”</a:t>
            </a:r>
          </a:p>
          <a:p>
            <a:pPr marL="307718" indent="-307718">
              <a:defRPr/>
            </a:pPr>
            <a:r>
              <a:rPr lang="en-US" dirty="0">
                <a:ea typeface="ＭＳ Ｐゴシック" charset="-128"/>
                <a:cs typeface="ＭＳ Ｐゴシック" charset="-128"/>
              </a:rPr>
              <a:t>2.  Das &amp; </a:t>
            </a:r>
            <a:r>
              <a:rPr lang="en-US" dirty="0" err="1">
                <a:ea typeface="ＭＳ Ｐゴシック" charset="-128"/>
                <a:cs typeface="ＭＳ Ｐゴシック" charset="-128"/>
              </a:rPr>
              <a:t>Statman</a:t>
            </a:r>
            <a:r>
              <a:rPr lang="en-US" dirty="0">
                <a:ea typeface="ＭＳ Ｐゴシック" charset="-128"/>
                <a:cs typeface="ＭＳ Ｐゴシック" charset="-128"/>
              </a:rPr>
              <a:t> </a:t>
            </a:r>
            <a:r>
              <a:rPr lang="en-US" dirty="0" smtClean="0">
                <a:ea typeface="ＭＳ Ｐゴシック" charset="-128"/>
                <a:cs typeface="ＭＳ Ｐゴシック" charset="-128"/>
              </a:rPr>
              <a:t>(JEDC 2013)</a:t>
            </a:r>
            <a:r>
              <a:rPr lang="en-US" dirty="0">
                <a:ea typeface="ＭＳ Ｐゴシック" charset="-128"/>
                <a:cs typeface="ＭＳ Ｐゴシック" charset="-128"/>
              </a:rPr>
              <a:t>, </a:t>
            </a:r>
            <a:r>
              <a:rPr lang="en-US" dirty="0" smtClean="0">
                <a:ea typeface="ＭＳ Ｐゴシック" charset="-128"/>
                <a:cs typeface="ＭＳ Ｐゴシック" charset="-128"/>
              </a:rPr>
              <a:t>“Options and Structured Products in Behavioral Portfolios”   </a:t>
            </a:r>
            <a:endParaRPr lang="en-US" dirty="0">
              <a:ea typeface="ＭＳ Ｐゴシック" charset="-128"/>
              <a:cs typeface="ＭＳ Ｐゴシック" charset="-128"/>
            </a:endParaRPr>
          </a:p>
        </p:txBody>
      </p:sp>
    </p:spTree>
    <p:extLst>
      <p:ext uri="{BB962C8B-B14F-4D97-AF65-F5344CB8AC3E}">
        <p14:creationId xmlns:p14="http://schemas.microsoft.com/office/powerpoint/2010/main" val="17913520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4"/>
          <p:cNvSpPr>
            <a:spLocks noGrp="1"/>
          </p:cNvSpPr>
          <p:nvPr>
            <p:ph type="title"/>
          </p:nvPr>
        </p:nvSpPr>
        <p:spPr>
          <a:xfrm>
            <a:off x="484909" y="0"/>
            <a:ext cx="8229023" cy="1143000"/>
          </a:xfrm>
        </p:spPr>
        <p:txBody>
          <a:bodyPr tIns="41029" bIns="41029"/>
          <a:lstStyle/>
          <a:p>
            <a:pPr eaLnBrk="1" hangingPunct="1"/>
            <a:r>
              <a:rPr lang="en-US" dirty="0" smtClean="0">
                <a:solidFill>
                  <a:srgbClr val="C0504D"/>
                </a:solidFill>
                <a:latin typeface="Calibri" charset="0"/>
                <a:ea typeface="ＭＳ Ｐゴシック" charset="0"/>
                <a:cs typeface="ＭＳ Ｐゴシック" charset="0"/>
              </a:rPr>
              <a:t>Standard Optimization Problem</a:t>
            </a:r>
            <a:endParaRPr lang="en-US" dirty="0">
              <a:solidFill>
                <a:srgbClr val="C0504D"/>
              </a:solidFill>
              <a:latin typeface="Calibri" charset="0"/>
              <a:ea typeface="ＭＳ Ｐゴシック" charset="0"/>
              <a:cs typeface="ＭＳ Ｐゴシック" charset="0"/>
            </a:endParaRPr>
          </a:p>
        </p:txBody>
      </p:sp>
      <p:sp>
        <p:nvSpPr>
          <p:cNvPr id="19473" name="Footer Placeholder 2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19472" name="Slide Number Placeholder 2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1311C6B4-D32F-244C-AB6A-72B71CB09225}" type="slidenum">
              <a:rPr lang="en-US" sz="1200">
                <a:solidFill>
                  <a:srgbClr val="898989"/>
                </a:solidFill>
              </a:rPr>
              <a:pPr eaLnBrk="1" hangingPunct="1"/>
              <a:t>41</a:t>
            </a:fld>
            <a:endParaRPr lang="en-US" sz="1200">
              <a:solidFill>
                <a:srgbClr val="89898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6727" y="1882588"/>
            <a:ext cx="3013364" cy="7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727" y="2891117"/>
            <a:ext cx="1143000" cy="5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2727" y="2958353"/>
            <a:ext cx="2759364" cy="42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2701637" y="1479176"/>
            <a:ext cx="692727" cy="32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Mean</a:t>
            </a:r>
          </a:p>
        </p:txBody>
      </p:sp>
      <p:cxnSp>
        <p:nvCxnSpPr>
          <p:cNvPr id="19462" name="Straight Arrow Connector 8"/>
          <p:cNvCxnSpPr>
            <a:cxnSpLocks noChangeShapeType="1"/>
          </p:cNvCxnSpPr>
          <p:nvPr/>
        </p:nvCxnSpPr>
        <p:spPr bwMode="auto">
          <a:xfrm>
            <a:off x="3255818" y="1815353"/>
            <a:ext cx="415636" cy="336176"/>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463" name="TextBox 9"/>
          <p:cNvSpPr txBox="1">
            <a:spLocks noChangeArrowheads="1"/>
          </p:cNvSpPr>
          <p:nvPr/>
        </p:nvSpPr>
        <p:spPr bwMode="auto">
          <a:xfrm>
            <a:off x="5541818" y="1613647"/>
            <a:ext cx="1858818" cy="32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Covariance matrix</a:t>
            </a:r>
          </a:p>
        </p:txBody>
      </p:sp>
      <p:cxnSp>
        <p:nvCxnSpPr>
          <p:cNvPr id="19464" name="Straight Arrow Connector 11"/>
          <p:cNvCxnSpPr>
            <a:cxnSpLocks noChangeShapeType="1"/>
          </p:cNvCxnSpPr>
          <p:nvPr/>
        </p:nvCxnSpPr>
        <p:spPr bwMode="auto">
          <a:xfrm rot="10800000" flipV="1">
            <a:off x="4918364" y="1748118"/>
            <a:ext cx="484909" cy="336176"/>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465" name="TextBox 13"/>
          <p:cNvSpPr txBox="1">
            <a:spLocks noChangeArrowheads="1"/>
          </p:cNvSpPr>
          <p:nvPr/>
        </p:nvSpPr>
        <p:spPr bwMode="auto">
          <a:xfrm>
            <a:off x="4017818" y="1277470"/>
            <a:ext cx="1427307" cy="32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Risk aversion</a:t>
            </a:r>
          </a:p>
        </p:txBody>
      </p:sp>
      <p:cxnSp>
        <p:nvCxnSpPr>
          <p:cNvPr id="19466" name="Straight Arrow Connector 15"/>
          <p:cNvCxnSpPr>
            <a:cxnSpLocks noChangeShapeType="1"/>
          </p:cNvCxnSpPr>
          <p:nvPr/>
        </p:nvCxnSpPr>
        <p:spPr bwMode="auto">
          <a:xfrm rot="5400000">
            <a:off x="4093203" y="1746080"/>
            <a:ext cx="403412" cy="13854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467" name="TextBox 16"/>
          <p:cNvSpPr txBox="1">
            <a:spLocks noChangeArrowheads="1"/>
          </p:cNvSpPr>
          <p:nvPr/>
        </p:nvSpPr>
        <p:spPr bwMode="auto">
          <a:xfrm>
            <a:off x="1385455" y="3765176"/>
            <a:ext cx="1707285" cy="32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Portfolio weights</a:t>
            </a:r>
          </a:p>
        </p:txBody>
      </p:sp>
      <p:cxnSp>
        <p:nvCxnSpPr>
          <p:cNvPr id="19468" name="Straight Arrow Connector 18"/>
          <p:cNvCxnSpPr>
            <a:cxnSpLocks noChangeShapeType="1"/>
          </p:cNvCxnSpPr>
          <p:nvPr/>
        </p:nvCxnSpPr>
        <p:spPr bwMode="auto">
          <a:xfrm rot="5400000" flipH="1" flipV="1">
            <a:off x="1945749" y="3288417"/>
            <a:ext cx="403412" cy="415636"/>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1"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8182" y="4572000"/>
            <a:ext cx="4814455" cy="104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415636" y="4908176"/>
            <a:ext cx="1298864" cy="32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SOLUTION:</a:t>
            </a:r>
          </a:p>
        </p:txBody>
      </p:sp>
      <p:sp>
        <p:nvSpPr>
          <p:cNvPr id="23" name="TextBox 22"/>
          <p:cNvSpPr txBox="1">
            <a:spLocks noChangeArrowheads="1"/>
          </p:cNvSpPr>
          <p:nvPr/>
        </p:nvSpPr>
        <p:spPr bwMode="auto">
          <a:xfrm>
            <a:off x="2216727" y="5916706"/>
            <a:ext cx="5126182" cy="32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See </a:t>
            </a:r>
            <a:r>
              <a:rPr lang="en-US" sz="1600" dirty="0" smtClean="0"/>
              <a:t>Das, </a:t>
            </a:r>
            <a:r>
              <a:rPr lang="en-US" sz="1600" dirty="0"/>
              <a:t>Markowitz, </a:t>
            </a:r>
            <a:r>
              <a:rPr lang="en-US" sz="1600" dirty="0" err="1"/>
              <a:t>Scheid</a:t>
            </a:r>
            <a:r>
              <a:rPr lang="en-US" sz="1600" dirty="0"/>
              <a:t>, </a:t>
            </a:r>
            <a:r>
              <a:rPr lang="en-US" sz="1600" dirty="0" err="1"/>
              <a:t>Statman</a:t>
            </a:r>
            <a:r>
              <a:rPr lang="en-US" sz="1600" dirty="0"/>
              <a:t> (JFQA 2010)</a:t>
            </a:r>
          </a:p>
        </p:txBody>
      </p:sp>
    </p:spTree>
    <p:extLst>
      <p:ext uri="{BB962C8B-B14F-4D97-AF65-F5344CB8AC3E}">
        <p14:creationId xmlns:p14="http://schemas.microsoft.com/office/powerpoint/2010/main" val="1815458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15637" y="0"/>
            <a:ext cx="8229023" cy="806824"/>
          </a:xfrm>
        </p:spPr>
        <p:txBody>
          <a:bodyPr tIns="41029" bIns="41029"/>
          <a:lstStyle/>
          <a:p>
            <a:r>
              <a:rPr lang="en-US">
                <a:solidFill>
                  <a:srgbClr val="C0504D"/>
                </a:solidFill>
                <a:latin typeface="Calibri" charset="0"/>
                <a:ea typeface="ＭＳ Ｐゴシック" charset="0"/>
                <a:cs typeface="ＭＳ Ｐゴシック" charset="0"/>
              </a:rPr>
              <a:t>An alternate problem</a:t>
            </a:r>
          </a:p>
        </p:txBody>
      </p:sp>
      <p:sp>
        <p:nvSpPr>
          <p:cNvPr id="36874"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3687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A39F814F-CFF7-E549-B529-4EF91B6F33CE}" type="slidenum">
              <a:rPr lang="en-US" sz="1200">
                <a:solidFill>
                  <a:srgbClr val="898989"/>
                </a:solidFill>
              </a:rPr>
              <a:pPr eaLnBrk="1" hangingPunct="1"/>
              <a:t>42</a:t>
            </a:fld>
            <a:endParaRPr lang="en-US" sz="1200">
              <a:solidFill>
                <a:srgbClr val="898989"/>
              </a:solidFill>
            </a:endParaRPr>
          </a:p>
        </p:txBody>
      </p:sp>
      <p:pic>
        <p:nvPicPr>
          <p:cNvPr id="368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4546" y="1008529"/>
            <a:ext cx="4294909" cy="69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546" y="1748118"/>
            <a:ext cx="3486727" cy="6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5"/>
          <p:cNvSpPr txBox="1">
            <a:spLocks noChangeArrowheads="1"/>
          </p:cNvSpPr>
          <p:nvPr/>
        </p:nvSpPr>
        <p:spPr bwMode="auto">
          <a:xfrm>
            <a:off x="6234545" y="1949823"/>
            <a:ext cx="1893455" cy="32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For normal returns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545" y="4101353"/>
            <a:ext cx="468745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545" y="3025588"/>
            <a:ext cx="4814455" cy="104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511637" y="3630706"/>
            <a:ext cx="1158875" cy="32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Solve for γ</a:t>
            </a:r>
          </a:p>
        </p:txBody>
      </p:sp>
      <p:sp>
        <p:nvSpPr>
          <p:cNvPr id="10" name="Rounded Rectangle 9"/>
          <p:cNvSpPr>
            <a:spLocks noChangeArrowheads="1"/>
          </p:cNvSpPr>
          <p:nvPr/>
        </p:nvSpPr>
        <p:spPr bwMode="auto">
          <a:xfrm>
            <a:off x="692728" y="2891118"/>
            <a:ext cx="7758545" cy="2084294"/>
          </a:xfrm>
          <a:prstGeom prst="roundRect">
            <a:avLst>
              <a:gd name="adj" fmla="val 16667"/>
            </a:avLst>
          </a:prstGeom>
          <a:noFill/>
          <a:ln w="9525">
            <a:solidFill>
              <a:srgbClr val="4A7EBB"/>
            </a:solidFill>
            <a:round/>
            <a:headEnd/>
            <a:tailEnd/>
          </a:ln>
          <a:effectLst>
            <a:outerShdw dist="23000" dir="5400000" rotWithShape="0">
              <a:srgbClr val="808080">
                <a:alpha val="34999"/>
              </a:srgbClr>
            </a:outerShdw>
          </a:effectLst>
        </p:spPr>
        <p:txBody>
          <a:bodyPr lIns="82058" tIns="41029" rIns="82058" bIns="41029" anchor="ctr"/>
          <a:lstStyle/>
          <a:p>
            <a:pPr algn="ctr">
              <a:defRPr/>
            </a:pPr>
            <a:endParaRPr lang="en-US">
              <a:solidFill>
                <a:srgbClr val="FFFFFF"/>
              </a:solidFill>
              <a:latin typeface="Calibri" charset="0"/>
              <a:ea typeface="ＭＳ Ｐゴシック" charset="-128"/>
              <a:cs typeface="+mn-cs"/>
            </a:endParaRPr>
          </a:p>
        </p:txBody>
      </p:sp>
    </p:spTree>
    <p:extLst>
      <p:ext uri="{BB962C8B-B14F-4D97-AF65-F5344CB8AC3E}">
        <p14:creationId xmlns:p14="http://schemas.microsoft.com/office/powerpoint/2010/main" val="97445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5932" y="0"/>
            <a:ext cx="8038068" cy="6511647"/>
          </a:xfrm>
          <a:prstGeom prst="rect">
            <a:avLst/>
          </a:prstGeom>
        </p:spPr>
      </p:pic>
      <p:sp>
        <p:nvSpPr>
          <p:cNvPr id="3" name="Oval 2"/>
          <p:cNvSpPr/>
          <p:nvPr/>
        </p:nvSpPr>
        <p:spPr>
          <a:xfrm>
            <a:off x="938731" y="2305558"/>
            <a:ext cx="3368388" cy="952595"/>
          </a:xfrm>
          <a:prstGeom prst="ellipse">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876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7104" y="-1"/>
            <a:ext cx="7986896" cy="6660887"/>
          </a:xfrm>
          <a:prstGeom prst="rect">
            <a:avLst/>
          </a:prstGeom>
        </p:spPr>
      </p:pic>
      <p:sp>
        <p:nvSpPr>
          <p:cNvPr id="3" name="Oval 2"/>
          <p:cNvSpPr/>
          <p:nvPr/>
        </p:nvSpPr>
        <p:spPr>
          <a:xfrm>
            <a:off x="1518535" y="3285766"/>
            <a:ext cx="4983558" cy="952595"/>
          </a:xfrm>
          <a:prstGeom prst="ellipse">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88306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28023" y="0"/>
            <a:ext cx="8687955" cy="1143000"/>
          </a:xfrm>
        </p:spPr>
        <p:txBody>
          <a:bodyPr tIns="41029" bIns="41029"/>
          <a:lstStyle/>
          <a:p>
            <a:pPr eaLnBrk="1" hangingPunct="1"/>
            <a:r>
              <a:rPr lang="en-US">
                <a:solidFill>
                  <a:schemeClr val="accent2"/>
                </a:solidFill>
                <a:latin typeface="Calibri" charset="0"/>
                <a:ea typeface="ＭＳ Ｐゴシック" charset="0"/>
                <a:cs typeface="ＭＳ Ｐゴシック" charset="0"/>
              </a:rPr>
              <a:t>Sub-portfolios and overall portfolio</a:t>
            </a:r>
            <a:endParaRPr lang="en-US">
              <a:latin typeface="Calibri" charset="0"/>
              <a:ea typeface="ＭＳ Ｐゴシック" charset="0"/>
              <a:cs typeface="ＭＳ Ｐゴシック" charset="0"/>
            </a:endParaRPr>
          </a:p>
        </p:txBody>
      </p:sp>
      <p:sp>
        <p:nvSpPr>
          <p:cNvPr id="26626" name="Rectangle 3"/>
          <p:cNvSpPr>
            <a:spLocks noGrp="1" noChangeArrowheads="1"/>
          </p:cNvSpPr>
          <p:nvPr>
            <p:ph idx="1"/>
          </p:nvPr>
        </p:nvSpPr>
        <p:spPr>
          <a:xfrm>
            <a:off x="457489" y="4115361"/>
            <a:ext cx="8686511" cy="2137522"/>
          </a:xfrm>
        </p:spPr>
        <p:txBody>
          <a:bodyPr lIns="82058" tIns="41029" rIns="82058" bIns="41029"/>
          <a:lstStyle/>
          <a:p>
            <a:pPr algn="ctr" eaLnBrk="1" hangingPunct="1">
              <a:buFontTx/>
              <a:buNone/>
            </a:pPr>
            <a:r>
              <a:rPr lang="en-US" sz="2500">
                <a:latin typeface="Calibri" charset="0"/>
                <a:ea typeface="ＭＳ Ｐゴシック" charset="0"/>
                <a:cs typeface="ＭＳ Ｐゴシック" charset="0"/>
              </a:rPr>
              <a:t>The expected return of the overall portfolio is the weighted average of the expected returns of the sub-portfolios.</a:t>
            </a:r>
          </a:p>
          <a:p>
            <a:pPr algn="ctr" eaLnBrk="1" hangingPunct="1">
              <a:buFontTx/>
              <a:buNone/>
            </a:pPr>
            <a:r>
              <a:rPr lang="en-US" sz="2500">
                <a:latin typeface="Calibri" charset="0"/>
                <a:ea typeface="ＭＳ Ｐゴシック" charset="0"/>
                <a:cs typeface="ＭＳ Ｐゴシック" charset="0"/>
              </a:rPr>
              <a:t>The risk of the overall portfolio is </a:t>
            </a:r>
            <a:r>
              <a:rPr lang="en-US" sz="2900" i="1">
                <a:latin typeface="Calibri" charset="0"/>
                <a:ea typeface="ＭＳ Ｐゴシック" charset="0"/>
                <a:cs typeface="ＭＳ Ｐゴシック" charset="0"/>
              </a:rPr>
              <a:t>not</a:t>
            </a:r>
            <a:r>
              <a:rPr lang="en-US" sz="2500">
                <a:latin typeface="Calibri" charset="0"/>
                <a:ea typeface="ＭＳ Ｐゴシック" charset="0"/>
                <a:cs typeface="ＭＳ Ｐゴシック" charset="0"/>
              </a:rPr>
              <a:t> the weighted average of the risk of the sub-portfolios.</a:t>
            </a:r>
          </a:p>
        </p:txBody>
      </p:sp>
      <p:sp>
        <p:nvSpPr>
          <p:cNvPr id="26629"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97F9AE3B-2DE1-4B46-BA76-F24FC6A0142F}" type="slidenum">
              <a:rPr lang="en-US" sz="1200">
                <a:solidFill>
                  <a:srgbClr val="898989"/>
                </a:solidFill>
              </a:rPr>
              <a:pPr eaLnBrk="1" hangingPunct="1"/>
              <a:t>45</a:t>
            </a:fld>
            <a:endParaRPr lang="en-US" sz="1200">
              <a:solidFill>
                <a:srgbClr val="898989"/>
              </a:solidFill>
            </a:endParaRPr>
          </a:p>
        </p:txBody>
      </p:sp>
      <p:pic>
        <p:nvPicPr>
          <p:cNvPr id="26627" name="Picture 5" descr="SubPortfolio"/>
          <p:cNvPicPr>
            <a:picLocks noChangeAspect="1" noChangeArrowheads="1"/>
          </p:cNvPicPr>
          <p:nvPr/>
        </p:nvPicPr>
        <p:blipFill>
          <a:blip r:embed="rId3">
            <a:extLst>
              <a:ext uri="{28A0092B-C50C-407E-A947-70E740481C1C}">
                <a14:useLocalDpi xmlns:a14="http://schemas.microsoft.com/office/drawing/2010/main" val="0"/>
              </a:ext>
            </a:extLst>
          </a:blip>
          <a:srcRect t="8902"/>
          <a:stretch>
            <a:fillRect/>
          </a:stretch>
        </p:blipFill>
        <p:spPr bwMode="auto">
          <a:xfrm>
            <a:off x="381000" y="1295681"/>
            <a:ext cx="8305512" cy="247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4634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489" y="152681"/>
            <a:ext cx="8229023" cy="609319"/>
          </a:xfrm>
        </p:spPr>
        <p:txBody>
          <a:bodyPr tIns="41029" bIns="41029"/>
          <a:lstStyle/>
          <a:p>
            <a:pPr eaLnBrk="1" hangingPunct="1"/>
            <a:r>
              <a:rPr lang="en-US" sz="2400">
                <a:solidFill>
                  <a:schemeClr val="accent2"/>
                </a:solidFill>
                <a:latin typeface="Calibri" charset="0"/>
                <a:ea typeface="ＭＳ Ｐゴシック" charset="0"/>
                <a:cs typeface="ＭＳ Ｐゴシック" charset="0"/>
              </a:rPr>
              <a:t>Real portfolios versus virtual portfolios</a:t>
            </a:r>
            <a:endParaRPr lang="en-US" sz="2400">
              <a:latin typeface="Calibri" charset="0"/>
              <a:ea typeface="ＭＳ Ｐゴシック" charset="0"/>
              <a:cs typeface="ＭＳ Ｐゴシック" charset="0"/>
            </a:endParaRPr>
          </a:p>
        </p:txBody>
      </p:sp>
      <p:sp>
        <p:nvSpPr>
          <p:cNvPr id="348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1EC8501F-6075-0442-A3EC-5AF09AC8F0FF}" type="slidenum">
              <a:rPr lang="en-US" sz="1200">
                <a:solidFill>
                  <a:srgbClr val="898989"/>
                </a:solidFill>
              </a:rPr>
              <a:pPr eaLnBrk="1" hangingPunct="1"/>
              <a:t>46</a:t>
            </a:fld>
            <a:endParaRPr lang="en-US" sz="1200">
              <a:solidFill>
                <a:srgbClr val="898989"/>
              </a:solidFill>
            </a:endParaRPr>
          </a:p>
        </p:txBody>
      </p:sp>
      <p:pic>
        <p:nvPicPr>
          <p:cNvPr id="34818" name="Picture 5" descr="PieCharts"/>
          <p:cNvPicPr>
            <a:picLocks noChangeAspect="1" noChangeArrowheads="1"/>
          </p:cNvPicPr>
          <p:nvPr/>
        </p:nvPicPr>
        <p:blipFill>
          <a:blip r:embed="rId3">
            <a:extLst>
              <a:ext uri="{28A0092B-C50C-407E-A947-70E740481C1C}">
                <a14:useLocalDpi xmlns:a14="http://schemas.microsoft.com/office/drawing/2010/main" val="0"/>
              </a:ext>
            </a:extLst>
          </a:blip>
          <a:srcRect r="38786" b="22125"/>
          <a:stretch>
            <a:fillRect/>
          </a:stretch>
        </p:blipFill>
        <p:spPr bwMode="auto">
          <a:xfrm>
            <a:off x="1066512" y="914681"/>
            <a:ext cx="6781511" cy="532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4833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57489" y="0"/>
            <a:ext cx="8229023" cy="837640"/>
          </a:xfrm>
        </p:spPr>
        <p:txBody>
          <a:bodyPr tIns="41029" bIns="41029"/>
          <a:lstStyle/>
          <a:p>
            <a:pPr eaLnBrk="1" hangingPunct="1"/>
            <a:r>
              <a:rPr lang="en-US">
                <a:solidFill>
                  <a:schemeClr val="accent2"/>
                </a:solidFill>
                <a:latin typeface="Calibri" charset="0"/>
                <a:ea typeface="ＭＳ Ｐゴシック" charset="0"/>
                <a:cs typeface="ＭＳ Ｐゴシック" charset="0"/>
              </a:rPr>
              <a:t>Risk as probability of losses</a:t>
            </a:r>
            <a:endParaRPr lang="en-US">
              <a:latin typeface="Calibri" charset="0"/>
              <a:ea typeface="ＭＳ Ｐゴシック" charset="0"/>
              <a:cs typeface="ＭＳ Ｐゴシック" charset="0"/>
            </a:endParaRPr>
          </a:p>
        </p:txBody>
      </p:sp>
      <p:sp>
        <p:nvSpPr>
          <p:cNvPr id="37895"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3789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9B78A9F4-FA8F-8849-8E78-CB1913A73F7D}" type="slidenum">
              <a:rPr lang="en-US" sz="1200">
                <a:solidFill>
                  <a:srgbClr val="898989"/>
                </a:solidFill>
              </a:rPr>
              <a:pPr eaLnBrk="1" hangingPunct="1"/>
              <a:t>47</a:t>
            </a:fld>
            <a:endParaRPr lang="en-US" sz="1200">
              <a:solidFill>
                <a:srgbClr val="898989"/>
              </a:solidFill>
            </a:endParaRPr>
          </a:p>
        </p:txBody>
      </p:sp>
      <p:pic>
        <p:nvPicPr>
          <p:cNvPr id="37890" name="Picture 4" descr="ProbabilityOfLosses"/>
          <p:cNvPicPr>
            <a:picLocks noChangeAspect="1" noChangeArrowheads="1"/>
          </p:cNvPicPr>
          <p:nvPr/>
        </p:nvPicPr>
        <p:blipFill>
          <a:blip r:embed="rId3">
            <a:extLst>
              <a:ext uri="{28A0092B-C50C-407E-A947-70E740481C1C}">
                <a14:useLocalDpi xmlns:a14="http://schemas.microsoft.com/office/drawing/2010/main" val="0"/>
              </a:ext>
            </a:extLst>
          </a:blip>
          <a:srcRect t="10507" r="6500"/>
          <a:stretch>
            <a:fillRect/>
          </a:stretch>
        </p:blipFill>
        <p:spPr bwMode="auto">
          <a:xfrm>
            <a:off x="533978" y="1143001"/>
            <a:ext cx="8457045" cy="250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5"/>
          <p:cNvSpPr txBox="1">
            <a:spLocks noChangeArrowheads="1"/>
          </p:cNvSpPr>
          <p:nvPr/>
        </p:nvSpPr>
        <p:spPr bwMode="auto">
          <a:xfrm>
            <a:off x="2362489" y="3734361"/>
            <a:ext cx="4342534" cy="923318"/>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lIns="91429" tIns="45714" rIns="91429" bIns="45714">
            <a:spAutoFit/>
          </a:bodyPr>
          <a:lstStyle>
            <a:lvl1pPr defTabSz="1019175" eaLnBrk="0" hangingPunct="0">
              <a:defRPr sz="2400">
                <a:solidFill>
                  <a:schemeClr val="tx1"/>
                </a:solidFill>
                <a:latin typeface="Arial" charset="0"/>
                <a:ea typeface="ＭＳ Ｐゴシック" charset="0"/>
                <a:cs typeface="ＭＳ Ｐゴシック" charset="0"/>
              </a:defRPr>
            </a:lvl1pPr>
            <a:lvl2pPr marL="742950" indent="-285750" defTabSz="1019175" eaLnBrk="0" hangingPunct="0">
              <a:defRPr sz="2400">
                <a:solidFill>
                  <a:schemeClr val="tx1"/>
                </a:solidFill>
                <a:latin typeface="Arial" charset="0"/>
                <a:ea typeface="ＭＳ Ｐゴシック" charset="0"/>
              </a:defRPr>
            </a:lvl2pPr>
            <a:lvl3pPr marL="1143000" indent="-228600" defTabSz="1019175" eaLnBrk="0" hangingPunct="0">
              <a:defRPr sz="2400">
                <a:solidFill>
                  <a:schemeClr val="tx1"/>
                </a:solidFill>
                <a:latin typeface="Arial" charset="0"/>
                <a:ea typeface="ＭＳ Ｐゴシック" charset="0"/>
              </a:defRPr>
            </a:lvl3pPr>
            <a:lvl4pPr marL="1600200" indent="-228600" defTabSz="1019175" eaLnBrk="0" hangingPunct="0">
              <a:defRPr sz="2400">
                <a:solidFill>
                  <a:schemeClr val="tx1"/>
                </a:solidFill>
                <a:latin typeface="Arial" charset="0"/>
                <a:ea typeface="ＭＳ Ｐゴシック" charset="0"/>
              </a:defRPr>
            </a:lvl4pPr>
            <a:lvl5pPr marL="2057400" indent="-228600" defTabSz="1019175" eaLnBrk="0" hangingPunct="0">
              <a:defRPr sz="2400">
                <a:solidFill>
                  <a:schemeClr val="tx1"/>
                </a:solidFill>
                <a:latin typeface="Arial" charset="0"/>
                <a:ea typeface="ＭＳ Ｐゴシック" charset="0"/>
              </a:defRPr>
            </a:lvl5pPr>
            <a:lvl6pPr marL="2514600" indent="-228600" defTabSz="10191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0191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0191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0191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Mean-variance problem: Minimize Risk (variance) subject to minimum level of Expected Return. </a:t>
            </a:r>
          </a:p>
        </p:txBody>
      </p:sp>
      <p:sp>
        <p:nvSpPr>
          <p:cNvPr id="52229" name="Text Box 6"/>
          <p:cNvSpPr txBox="1">
            <a:spLocks noChangeArrowheads="1"/>
          </p:cNvSpPr>
          <p:nvPr/>
        </p:nvSpPr>
        <p:spPr bwMode="auto">
          <a:xfrm>
            <a:off x="2362489" y="5486681"/>
            <a:ext cx="4495511" cy="92331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1429" tIns="45714" rIns="91429" bIns="45714">
            <a:spAutoFit/>
          </a:bodyPr>
          <a:lstStyle>
            <a:lvl1pPr defTabSz="1019175" eaLnBrk="0" hangingPunct="0">
              <a:defRPr sz="2400">
                <a:solidFill>
                  <a:schemeClr val="tx1"/>
                </a:solidFill>
                <a:latin typeface="Arial" charset="0"/>
                <a:ea typeface="ＭＳ Ｐゴシック" charset="0"/>
                <a:cs typeface="ＭＳ Ｐゴシック" charset="0"/>
              </a:defRPr>
            </a:lvl1pPr>
            <a:lvl2pPr marL="742950" indent="-285750" defTabSz="1019175" eaLnBrk="0" hangingPunct="0">
              <a:defRPr sz="2400">
                <a:solidFill>
                  <a:schemeClr val="tx1"/>
                </a:solidFill>
                <a:latin typeface="Arial" charset="0"/>
                <a:ea typeface="ＭＳ Ｐゴシック" charset="0"/>
              </a:defRPr>
            </a:lvl2pPr>
            <a:lvl3pPr marL="1143000" indent="-228600" defTabSz="1019175" eaLnBrk="0" hangingPunct="0">
              <a:defRPr sz="2400">
                <a:solidFill>
                  <a:schemeClr val="tx1"/>
                </a:solidFill>
                <a:latin typeface="Arial" charset="0"/>
                <a:ea typeface="ＭＳ Ｐゴシック" charset="0"/>
              </a:defRPr>
            </a:lvl3pPr>
            <a:lvl4pPr marL="1600200" indent="-228600" defTabSz="1019175" eaLnBrk="0" hangingPunct="0">
              <a:defRPr sz="2400">
                <a:solidFill>
                  <a:schemeClr val="tx1"/>
                </a:solidFill>
                <a:latin typeface="Arial" charset="0"/>
                <a:ea typeface="ＭＳ Ｐゴシック" charset="0"/>
              </a:defRPr>
            </a:lvl4pPr>
            <a:lvl5pPr marL="2057400" indent="-228600" defTabSz="1019175" eaLnBrk="0" hangingPunct="0">
              <a:defRPr sz="2400">
                <a:solidFill>
                  <a:schemeClr val="tx1"/>
                </a:solidFill>
                <a:latin typeface="Arial" charset="0"/>
                <a:ea typeface="ＭＳ Ｐゴシック" charset="0"/>
              </a:defRPr>
            </a:lvl5pPr>
            <a:lvl6pPr marL="2514600" indent="-228600" defTabSz="10191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0191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0191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0191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Behavioral portfolio theory: Maximize Return subject to a maximum probability of falling below a threshold.</a:t>
            </a:r>
          </a:p>
        </p:txBody>
      </p:sp>
      <p:sp>
        <p:nvSpPr>
          <p:cNvPr id="52230" name="Line 7"/>
          <p:cNvSpPr>
            <a:spLocks noChangeShapeType="1"/>
          </p:cNvSpPr>
          <p:nvPr/>
        </p:nvSpPr>
        <p:spPr bwMode="auto">
          <a:xfrm>
            <a:off x="4495512" y="4800321"/>
            <a:ext cx="0" cy="533680"/>
          </a:xfrm>
          <a:prstGeom prst="line">
            <a:avLst/>
          </a:prstGeom>
          <a:noFill/>
          <a:ln w="57150">
            <a:solidFill>
              <a:schemeClr val="fo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endParaRPr lang="en-US"/>
          </a:p>
        </p:txBody>
      </p:sp>
    </p:spTree>
    <p:extLst>
      <p:ext uri="{BB962C8B-B14F-4D97-AF65-F5344CB8AC3E}">
        <p14:creationId xmlns:p14="http://schemas.microsoft.com/office/powerpoint/2010/main" val="2268854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animBg="1"/>
      <p:bldP spid="522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533978" y="0"/>
            <a:ext cx="8229023" cy="1143000"/>
          </a:xfrm>
        </p:spPr>
        <p:txBody>
          <a:bodyPr tIns="41029" bIns="41029"/>
          <a:lstStyle/>
          <a:p>
            <a:pPr eaLnBrk="1" hangingPunct="1"/>
            <a:r>
              <a:rPr lang="en-US" sz="3200">
                <a:solidFill>
                  <a:schemeClr val="accent2"/>
                </a:solidFill>
                <a:latin typeface="Calibri" charset="0"/>
                <a:ea typeface="ＭＳ Ｐゴシック" charset="0"/>
                <a:cs typeface="ＭＳ Ｐゴシック" charset="0"/>
              </a:rPr>
              <a:t>Efficient Frontiers in the BPT </a:t>
            </a:r>
            <a:br>
              <a:rPr lang="en-US" sz="3200">
                <a:solidFill>
                  <a:schemeClr val="accent2"/>
                </a:solidFill>
                <a:latin typeface="Calibri" charset="0"/>
                <a:ea typeface="ＭＳ Ｐゴシック" charset="0"/>
                <a:cs typeface="ＭＳ Ｐゴシック" charset="0"/>
              </a:rPr>
            </a:br>
            <a:r>
              <a:rPr lang="en-US" sz="3200">
                <a:solidFill>
                  <a:schemeClr val="accent2"/>
                </a:solidFill>
                <a:latin typeface="Calibri" charset="0"/>
                <a:ea typeface="ＭＳ Ｐゴシック" charset="0"/>
                <a:cs typeface="ＭＳ Ｐゴシック" charset="0"/>
              </a:rPr>
              <a:t>(Mental Account) World</a:t>
            </a:r>
            <a:endParaRPr lang="en-US" sz="3200">
              <a:latin typeface="Calibri" charset="0"/>
              <a:ea typeface="ＭＳ Ｐゴシック" charset="0"/>
              <a:cs typeface="ＭＳ Ｐゴシック" charset="0"/>
            </a:endParaRPr>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5F8C1AE7-37C4-7C4D-A52E-B1172E1A1BD2}" type="slidenum">
              <a:rPr lang="en-US" sz="1200">
                <a:solidFill>
                  <a:srgbClr val="898989"/>
                </a:solidFill>
              </a:rPr>
              <a:pPr eaLnBrk="1" hangingPunct="1"/>
              <a:t>48</a:t>
            </a:fld>
            <a:endParaRPr lang="en-US" sz="1200">
              <a:solidFill>
                <a:srgbClr val="898989"/>
              </a:solidFill>
            </a:endParaRPr>
          </a:p>
        </p:txBody>
      </p:sp>
      <p:pic>
        <p:nvPicPr>
          <p:cNvPr id="419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273" y="1277471"/>
            <a:ext cx="5727989" cy="518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11231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1" y="0"/>
            <a:ext cx="7772977" cy="1143000"/>
          </a:xfrm>
        </p:spPr>
        <p:txBody>
          <a:bodyPr tIns="41029" bIns="41029"/>
          <a:lstStyle/>
          <a:p>
            <a:r>
              <a:rPr lang="en-US">
                <a:latin typeface="Calibri" charset="0"/>
                <a:ea typeface="ＭＳ Ｐゴシック" charset="0"/>
                <a:cs typeface="ＭＳ Ｐゴシック" charset="0"/>
              </a:rPr>
              <a:t>Short-Selling Constraints</a:t>
            </a:r>
          </a:p>
        </p:txBody>
      </p:sp>
      <p:sp>
        <p:nvSpPr>
          <p:cNvPr id="440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A7AB9DAF-74B7-034A-97FF-D0AED9D8F562}" type="slidenum">
              <a:rPr lang="en-US" sz="1200">
                <a:solidFill>
                  <a:srgbClr val="898989"/>
                </a:solidFill>
              </a:rPr>
              <a:pPr eaLnBrk="1" hangingPunct="1"/>
              <a:t>49</a:t>
            </a:fld>
            <a:endParaRPr lang="en-US" sz="1200">
              <a:solidFill>
                <a:srgbClr val="898989"/>
              </a:solidFill>
            </a:endParaRP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512" y="1371320"/>
            <a:ext cx="3924011" cy="227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24" name="Text Box 4"/>
          <p:cNvSpPr txBox="1">
            <a:spLocks noChangeArrowheads="1"/>
          </p:cNvSpPr>
          <p:nvPr/>
        </p:nvSpPr>
        <p:spPr bwMode="auto">
          <a:xfrm>
            <a:off x="762001" y="4115361"/>
            <a:ext cx="7772977" cy="133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spcBef>
                <a:spcPct val="50000"/>
              </a:spcBef>
              <a:defRPr/>
            </a:pPr>
            <a:r>
              <a:rPr lang="en-US"/>
              <a:t>Linear program with </a:t>
            </a:r>
            <a:r>
              <a:rPr lang="en-US" i="1">
                <a:solidFill>
                  <a:schemeClr val="accent2"/>
                </a:solidFill>
              </a:rPr>
              <a:t>non-linear</a:t>
            </a:r>
            <a:r>
              <a:rPr lang="en-US"/>
              <a:t> constraints. This is not a standard quadratic programming problem (QP) like the Markowitz model. </a:t>
            </a:r>
          </a:p>
          <a:p>
            <a:pPr>
              <a:spcBef>
                <a:spcPct val="50000"/>
              </a:spcBef>
              <a:defRPr/>
            </a:pPr>
            <a:r>
              <a:rPr lang="en-US"/>
              <a:t>MVT uses a standard QP: </a:t>
            </a:r>
            <a:r>
              <a:rPr lang="en-US" i="1">
                <a:solidFill>
                  <a:schemeClr val="accent2"/>
                </a:solidFill>
              </a:rPr>
              <a:t>quadratic</a:t>
            </a:r>
            <a:r>
              <a:rPr lang="en-US"/>
              <a:t> objective function with </a:t>
            </a:r>
            <a:r>
              <a:rPr lang="en-US" i="1">
                <a:solidFill>
                  <a:schemeClr val="accent2"/>
                </a:solidFill>
              </a:rPr>
              <a:t>linear</a:t>
            </a:r>
            <a:r>
              <a:rPr lang="en-US"/>
              <a:t> constraints. </a:t>
            </a:r>
          </a:p>
        </p:txBody>
      </p:sp>
    </p:spTree>
    <p:extLst>
      <p:ext uri="{BB962C8B-B14F-4D97-AF65-F5344CB8AC3E}">
        <p14:creationId xmlns:p14="http://schemas.microsoft.com/office/powerpoint/2010/main" val="24844745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177800"/>
            <a:ext cx="8572500" cy="6502400"/>
          </a:xfrm>
          <a:prstGeom prst="rect">
            <a:avLst/>
          </a:prstGeom>
        </p:spPr>
      </p:pic>
      <p:sp>
        <p:nvSpPr>
          <p:cNvPr id="3" name="Oval 2"/>
          <p:cNvSpPr/>
          <p:nvPr/>
        </p:nvSpPr>
        <p:spPr>
          <a:xfrm>
            <a:off x="1035365" y="4486865"/>
            <a:ext cx="7150922" cy="952595"/>
          </a:xfrm>
          <a:prstGeom prst="ellipse">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665204" y="705596"/>
            <a:ext cx="5220663" cy="954107"/>
          </a:xfrm>
          <a:prstGeom prst="rect">
            <a:avLst/>
          </a:prstGeom>
          <a:noFill/>
        </p:spPr>
        <p:txBody>
          <a:bodyPr wrap="square" rtlCol="0">
            <a:spAutoFit/>
          </a:bodyPr>
          <a:lstStyle/>
          <a:p>
            <a:r>
              <a:rPr lang="en-US" sz="2800" dirty="0" smtClean="0">
                <a:solidFill>
                  <a:srgbClr val="FF0000"/>
                </a:solidFill>
              </a:rPr>
              <a:t>Finance is replete with </a:t>
            </a:r>
            <a:r>
              <a:rPr lang="en-US" sz="2800" dirty="0" err="1" smtClean="0">
                <a:solidFill>
                  <a:srgbClr val="FF0000"/>
                </a:solidFill>
              </a:rPr>
              <a:t>embarrasing</a:t>
            </a:r>
            <a:r>
              <a:rPr lang="en-US" sz="2800" dirty="0" err="1" smtClean="0">
                <a:solidFill>
                  <a:srgbClr val="FF0000"/>
                </a:solidFill>
              </a:rPr>
              <a:t>ly</a:t>
            </a:r>
            <a:r>
              <a:rPr lang="en-US" sz="2800" dirty="0" smtClean="0">
                <a:solidFill>
                  <a:srgbClr val="FF0000"/>
                </a:solidFill>
              </a:rPr>
              <a:t> </a:t>
            </a:r>
            <a:r>
              <a:rPr lang="en-US" sz="2800" dirty="0" smtClean="0">
                <a:solidFill>
                  <a:srgbClr val="FF0000"/>
                </a:solidFill>
              </a:rPr>
              <a:t>parallel problems. </a:t>
            </a:r>
            <a:endParaRPr lang="en-US" sz="2800" dirty="0">
              <a:solidFill>
                <a:srgbClr val="FF0000"/>
              </a:solidFill>
            </a:endParaRPr>
          </a:p>
        </p:txBody>
      </p:sp>
    </p:spTree>
    <p:extLst>
      <p:ext uri="{BB962C8B-B14F-4D97-AF65-F5344CB8AC3E}">
        <p14:creationId xmlns:p14="http://schemas.microsoft.com/office/powerpoint/2010/main" val="130175206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838489" y="0"/>
            <a:ext cx="7771534" cy="1143000"/>
          </a:xfrm>
        </p:spPr>
        <p:txBody>
          <a:bodyPr tIns="41029" bIns="41029"/>
          <a:lstStyle/>
          <a:p>
            <a:r>
              <a:rPr lang="en-US">
                <a:latin typeface="Calibri" charset="0"/>
                <a:ea typeface="ＭＳ Ｐゴシック" charset="0"/>
                <a:cs typeface="ＭＳ Ｐゴシック" charset="0"/>
              </a:rPr>
              <a:t>Modified Problem</a:t>
            </a:r>
          </a:p>
        </p:txBody>
      </p:sp>
      <p:sp>
        <p:nvSpPr>
          <p:cNvPr id="7" name="Footer Placeholder 3"/>
          <p:cNvSpPr>
            <a:spLocks noGrp="1"/>
          </p:cNvSpPr>
          <p:nvPr>
            <p:ph type="ftr" sz="quarter" idx="11"/>
          </p:nvPr>
        </p:nvSpPr>
        <p:spPr/>
        <p:txBody>
          <a:bodyPr/>
          <a:lstStyle/>
          <a:p>
            <a:pPr>
              <a:defRPr/>
            </a:pPr>
            <a:r>
              <a:rPr lang="en-US"/>
              <a:t>San Diego, 12-Nov-2007</a:t>
            </a:r>
          </a:p>
        </p:txBody>
      </p:sp>
      <p:sp>
        <p:nvSpPr>
          <p:cNvPr id="4608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23FDDD64-DDEF-EB4E-A2A7-4F52A05354A0}" type="slidenum">
              <a:rPr lang="en-US" sz="1200">
                <a:solidFill>
                  <a:srgbClr val="898989"/>
                </a:solidFill>
              </a:rPr>
              <a:pPr eaLnBrk="1" hangingPunct="1"/>
              <a:t>50</a:t>
            </a:fld>
            <a:endParaRPr lang="en-US" sz="1200">
              <a:solidFill>
                <a:srgbClr val="898989"/>
              </a:solidFill>
            </a:endParaRPr>
          </a:p>
        </p:txBody>
      </p:sp>
      <p:sp>
        <p:nvSpPr>
          <p:cNvPr id="31749" name="Text Box 5"/>
          <p:cNvSpPr txBox="1">
            <a:spLocks noChangeArrowheads="1"/>
          </p:cNvSpPr>
          <p:nvPr/>
        </p:nvSpPr>
        <p:spPr bwMode="auto">
          <a:xfrm>
            <a:off x="1752023" y="3048001"/>
            <a:ext cx="1600489" cy="36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spcBef>
                <a:spcPct val="50000"/>
              </a:spcBef>
              <a:defRPr/>
            </a:pPr>
            <a:r>
              <a:rPr lang="en-US"/>
              <a:t>Standard QP</a:t>
            </a:r>
          </a:p>
        </p:txBody>
      </p:sp>
      <p:sp>
        <p:nvSpPr>
          <p:cNvPr id="31750" name="Text Box 6"/>
          <p:cNvSpPr txBox="1">
            <a:spLocks noChangeArrowheads="1"/>
          </p:cNvSpPr>
          <p:nvPr/>
        </p:nvSpPr>
        <p:spPr bwMode="auto">
          <a:xfrm>
            <a:off x="609023" y="5181321"/>
            <a:ext cx="7849466" cy="64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spcBef>
                <a:spcPct val="50000"/>
              </a:spcBef>
              <a:defRPr/>
            </a:pPr>
            <a:r>
              <a:rPr lang="en-US"/>
              <a:t>Amenable to industrial optimizers; we use the R system with the </a:t>
            </a:r>
            <a:r>
              <a:rPr lang="en-US" b="1"/>
              <a:t>quadprog</a:t>
            </a:r>
            <a:r>
              <a:rPr lang="en-US"/>
              <a:t> package and </a:t>
            </a:r>
            <a:r>
              <a:rPr lang="en-US" b="1"/>
              <a:t>minpack.lm</a:t>
            </a:r>
            <a:r>
              <a:rPr lang="en-US"/>
              <a:t> library.</a:t>
            </a:r>
          </a:p>
        </p:txBody>
      </p:sp>
      <p:pic>
        <p:nvPicPr>
          <p:cNvPr id="460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545" y="1344706"/>
            <a:ext cx="7481455" cy="344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Box 3"/>
          <p:cNvSpPr txBox="1">
            <a:spLocks noChangeArrowheads="1"/>
          </p:cNvSpPr>
          <p:nvPr/>
        </p:nvSpPr>
        <p:spPr bwMode="auto">
          <a:xfrm>
            <a:off x="1177637" y="3899647"/>
            <a:ext cx="2424545" cy="5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Standard QP problem with linear constraints</a:t>
            </a:r>
          </a:p>
        </p:txBody>
      </p:sp>
    </p:spTree>
    <p:extLst>
      <p:ext uri="{BB962C8B-B14F-4D97-AF65-F5344CB8AC3E}">
        <p14:creationId xmlns:p14="http://schemas.microsoft.com/office/powerpoint/2010/main" val="33124743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57489" y="228320"/>
            <a:ext cx="8229023" cy="762000"/>
          </a:xfrm>
        </p:spPr>
        <p:txBody>
          <a:bodyPr tIns="41029" bIns="41029">
            <a:normAutofit/>
          </a:bodyPr>
          <a:lstStyle/>
          <a:p>
            <a:pPr eaLnBrk="1" hangingPunct="1"/>
            <a:r>
              <a:rPr lang="en-US">
                <a:solidFill>
                  <a:schemeClr val="accent2"/>
                </a:solidFill>
                <a:latin typeface="Calibri" charset="0"/>
                <a:ea typeface="ＭＳ Ｐゴシック" charset="0"/>
                <a:cs typeface="ＭＳ Ｐゴシック" charset="0"/>
              </a:rPr>
              <a:t>MV Frontier with Short-selling</a:t>
            </a:r>
            <a:endParaRPr lang="en-US">
              <a:latin typeface="Calibri" charset="0"/>
              <a:ea typeface="ＭＳ Ｐゴシック" charset="0"/>
              <a:cs typeface="ＭＳ Ｐゴシック" charset="0"/>
            </a:endParaRPr>
          </a:p>
        </p:txBody>
      </p:sp>
      <p:sp>
        <p:nvSpPr>
          <p:cNvPr id="4813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481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DEBF8494-0145-4B48-A5DB-3BA0D02D1D08}" type="slidenum">
              <a:rPr lang="en-US" sz="1200">
                <a:solidFill>
                  <a:srgbClr val="898989"/>
                </a:solidFill>
              </a:rPr>
              <a:pPr eaLnBrk="1" hangingPunct="1"/>
              <a:t>51</a:t>
            </a:fld>
            <a:endParaRPr lang="en-US" sz="1200">
              <a:solidFill>
                <a:srgbClr val="898989"/>
              </a:solidFill>
            </a:endParaRPr>
          </a:p>
        </p:txBody>
      </p:sp>
      <p:pic>
        <p:nvPicPr>
          <p:cNvPr id="481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8364" y="1075765"/>
            <a:ext cx="6927273" cy="565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6024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15637" y="0"/>
            <a:ext cx="8229023" cy="739588"/>
          </a:xfrm>
        </p:spPr>
        <p:txBody>
          <a:bodyPr tIns="41029" bIns="41029">
            <a:normAutofit/>
          </a:bodyPr>
          <a:lstStyle/>
          <a:p>
            <a:r>
              <a:rPr lang="en-US" sz="3600">
                <a:solidFill>
                  <a:srgbClr val="C0504D"/>
                </a:solidFill>
                <a:latin typeface="Calibri" charset="0"/>
                <a:ea typeface="ＭＳ Ｐゴシック" charset="0"/>
                <a:cs typeface="ＭＳ Ｐゴシック" charset="0"/>
              </a:rPr>
              <a:t>Deviating from Normality with Copulas</a:t>
            </a:r>
          </a:p>
        </p:txBody>
      </p:sp>
      <p:sp>
        <p:nvSpPr>
          <p:cNvPr id="52230"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522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4FAC73DD-FCFD-E74B-ABE1-0CB6C35560BD}" type="slidenum">
              <a:rPr lang="en-US" sz="1200">
                <a:solidFill>
                  <a:srgbClr val="898989"/>
                </a:solidFill>
              </a:rPr>
              <a:pPr eaLnBrk="1" hangingPunct="1"/>
              <a:t>52</a:t>
            </a:fld>
            <a:endParaRPr lang="en-US" sz="1200">
              <a:solidFill>
                <a:srgbClr val="898989"/>
              </a:solidFill>
            </a:endParaRPr>
          </a:p>
        </p:txBody>
      </p:sp>
      <p:pic>
        <p:nvPicPr>
          <p:cNvPr id="522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1818" y="941294"/>
            <a:ext cx="5888182" cy="101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8182" y="2017059"/>
            <a:ext cx="3544455" cy="86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0727" y="2823882"/>
            <a:ext cx="4733636" cy="238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46609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84909" y="0"/>
            <a:ext cx="8229023" cy="1143000"/>
          </a:xfrm>
        </p:spPr>
        <p:txBody>
          <a:bodyPr tIns="41029" bIns="41029"/>
          <a:lstStyle/>
          <a:p>
            <a:r>
              <a:rPr lang="en-US">
                <a:solidFill>
                  <a:srgbClr val="C0504D"/>
                </a:solidFill>
                <a:latin typeface="Calibri" charset="0"/>
                <a:ea typeface="ＭＳ Ｐゴシック" charset="0"/>
                <a:cs typeface="ＭＳ Ｐゴシック" charset="0"/>
              </a:rPr>
              <a:t>Gaussian Copula</a:t>
            </a:r>
          </a:p>
        </p:txBody>
      </p:sp>
      <p:sp>
        <p:nvSpPr>
          <p:cNvPr id="53254"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532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ABD46CAF-A244-114E-A6D8-ADA3803E2C91}" type="slidenum">
              <a:rPr lang="en-US" sz="1200">
                <a:solidFill>
                  <a:srgbClr val="898989"/>
                </a:solidFill>
              </a:rPr>
              <a:pPr eaLnBrk="1" hangingPunct="1"/>
              <a:t>53</a:t>
            </a:fld>
            <a:endParaRPr lang="en-US" sz="1200">
              <a:solidFill>
                <a:srgbClr val="898989"/>
              </a:solidFill>
            </a:endParaRPr>
          </a:p>
        </p:txBody>
      </p:sp>
      <p:pic>
        <p:nvPicPr>
          <p:cNvPr id="532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6727" y="1344706"/>
            <a:ext cx="5010727" cy="5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3273" y="2151529"/>
            <a:ext cx="6142182" cy="277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1091" y="5109882"/>
            <a:ext cx="5345545" cy="9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45481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84909" y="0"/>
            <a:ext cx="8229023" cy="1143000"/>
          </a:xfrm>
        </p:spPr>
        <p:txBody>
          <a:bodyPr tIns="41029" bIns="41029"/>
          <a:lstStyle/>
          <a:p>
            <a:r>
              <a:rPr lang="en-US">
                <a:solidFill>
                  <a:srgbClr val="C0504D"/>
                </a:solidFill>
                <a:latin typeface="Calibri" charset="0"/>
                <a:ea typeface="ＭＳ Ｐゴシック" charset="0"/>
                <a:cs typeface="ＭＳ Ｐゴシック" charset="0"/>
              </a:rPr>
              <a:t>Extended Optimization Problem</a:t>
            </a:r>
          </a:p>
        </p:txBody>
      </p:sp>
      <p:sp>
        <p:nvSpPr>
          <p:cNvPr id="5427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542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E05AA5D2-A07F-084B-BF6D-E1E0611DD48E}" type="slidenum">
              <a:rPr lang="en-US" sz="1200">
                <a:solidFill>
                  <a:srgbClr val="898989"/>
                </a:solidFill>
              </a:rPr>
              <a:pPr eaLnBrk="1" hangingPunct="1"/>
              <a:t>54</a:t>
            </a:fld>
            <a:endParaRPr lang="en-US" sz="1200">
              <a:solidFill>
                <a:srgbClr val="898989"/>
              </a:solidFill>
            </a:endParaRPr>
          </a:p>
        </p:txBody>
      </p:sp>
      <p:pic>
        <p:nvPicPr>
          <p:cNvPr id="542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8603" y="1327897"/>
            <a:ext cx="5241636" cy="365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5603" y="5305985"/>
            <a:ext cx="5345545" cy="9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88839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949700"/>
            <a:ext cx="9105900" cy="2908300"/>
          </a:xfrm>
          <a:prstGeom prst="rect">
            <a:avLst/>
          </a:prstGeom>
        </p:spPr>
      </p:pic>
      <p:pic>
        <p:nvPicPr>
          <p:cNvPr id="5" name="Picture 4"/>
          <p:cNvPicPr>
            <a:picLocks noChangeAspect="1"/>
          </p:cNvPicPr>
          <p:nvPr/>
        </p:nvPicPr>
        <p:blipFill>
          <a:blip r:embed="rId3"/>
          <a:stretch>
            <a:fillRect/>
          </a:stretch>
        </p:blipFill>
        <p:spPr>
          <a:xfrm>
            <a:off x="989496" y="0"/>
            <a:ext cx="6858000" cy="3768324"/>
          </a:xfrm>
          <a:prstGeom prst="rect">
            <a:avLst/>
          </a:prstGeom>
        </p:spPr>
      </p:pic>
      <p:sp>
        <p:nvSpPr>
          <p:cNvPr id="6" name="Oval 5"/>
          <p:cNvSpPr/>
          <p:nvPr/>
        </p:nvSpPr>
        <p:spPr>
          <a:xfrm>
            <a:off x="510780" y="1256322"/>
            <a:ext cx="7150922" cy="952595"/>
          </a:xfrm>
          <a:prstGeom prst="ellipse">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24243" y="4942454"/>
            <a:ext cx="7150922" cy="372755"/>
          </a:xfrm>
          <a:prstGeom prst="ellipse">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20716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84909" y="0"/>
            <a:ext cx="8229023" cy="1143000"/>
          </a:xfrm>
        </p:spPr>
        <p:txBody>
          <a:bodyPr tIns="41029" bIns="41029"/>
          <a:lstStyle/>
          <a:p>
            <a:r>
              <a:rPr lang="en-US">
                <a:solidFill>
                  <a:srgbClr val="C0504D"/>
                </a:solidFill>
                <a:latin typeface="Calibri" charset="0"/>
                <a:ea typeface="ＭＳ Ｐゴシック" charset="0"/>
                <a:cs typeface="ＭＳ Ｐゴシック" charset="0"/>
              </a:rPr>
              <a:t>Solution</a:t>
            </a:r>
          </a:p>
        </p:txBody>
      </p:sp>
      <p:sp>
        <p:nvSpPr>
          <p:cNvPr id="55303"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5530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E5F30918-A82F-1A4E-9CE0-A9A4DEEF7E87}" type="slidenum">
              <a:rPr lang="en-US" sz="1200">
                <a:solidFill>
                  <a:srgbClr val="898989"/>
                </a:solidFill>
              </a:rPr>
              <a:pPr eaLnBrk="1" hangingPunct="1"/>
              <a:t>56</a:t>
            </a:fld>
            <a:endParaRPr lang="en-US" sz="1200">
              <a:solidFill>
                <a:srgbClr val="898989"/>
              </a:solidFill>
            </a:endParaRPr>
          </a:p>
        </p:txBody>
      </p:sp>
      <p:pic>
        <p:nvPicPr>
          <p:cNvPr id="552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74059"/>
            <a:ext cx="9144000" cy="23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6910" y="3361765"/>
            <a:ext cx="6964795" cy="282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1801091" y="1815353"/>
            <a:ext cx="1316182" cy="470647"/>
          </a:xfrm>
          <a:prstGeom prst="ellipse">
            <a:avLst/>
          </a:prstGeom>
          <a:noFill/>
          <a:ln w="9525">
            <a:solidFill>
              <a:srgbClr val="FF0000"/>
            </a:solidFill>
            <a:round/>
            <a:headEnd/>
            <a:tailEnd/>
          </a:ln>
          <a:effectLst>
            <a:outerShdw dist="38100" dir="2700000" algn="br" rotWithShape="0">
              <a:srgbClr val="808080">
                <a:alpha val="42999"/>
              </a:srgbClr>
            </a:outerShdw>
          </a:effectLst>
        </p:spPr>
        <p:txBody>
          <a:bodyPr lIns="82058" tIns="41029" rIns="82058" bIns="41029" anchor="ctr"/>
          <a:lstStyle/>
          <a:p>
            <a:pPr algn="ctr">
              <a:defRPr/>
            </a:pPr>
            <a:endParaRPr lang="en-US">
              <a:solidFill>
                <a:srgbClr val="000000"/>
              </a:solidFill>
              <a:latin typeface="Calibri" charset="0"/>
              <a:ea typeface="ＭＳ Ｐゴシック" charset="-128"/>
              <a:cs typeface="+mn-cs"/>
            </a:endParaRPr>
          </a:p>
        </p:txBody>
      </p:sp>
      <p:sp>
        <p:nvSpPr>
          <p:cNvPr id="7" name="Oval 6"/>
          <p:cNvSpPr>
            <a:spLocks noChangeArrowheads="1"/>
          </p:cNvSpPr>
          <p:nvPr/>
        </p:nvSpPr>
        <p:spPr bwMode="auto">
          <a:xfrm>
            <a:off x="138545" y="2084294"/>
            <a:ext cx="1316182" cy="470647"/>
          </a:xfrm>
          <a:prstGeom prst="ellipse">
            <a:avLst/>
          </a:prstGeom>
          <a:noFill/>
          <a:ln w="9525">
            <a:solidFill>
              <a:srgbClr val="FF0000"/>
            </a:solidFill>
            <a:round/>
            <a:headEnd/>
            <a:tailEnd/>
          </a:ln>
          <a:effectLst>
            <a:outerShdw dist="38100" dir="2700000" algn="br" rotWithShape="0">
              <a:srgbClr val="808080">
                <a:alpha val="42999"/>
              </a:srgbClr>
            </a:outerShdw>
          </a:effectLst>
        </p:spPr>
        <p:txBody>
          <a:bodyPr lIns="82058" tIns="41029" rIns="82058" bIns="41029" anchor="ctr"/>
          <a:lstStyle/>
          <a:p>
            <a:pPr algn="ctr">
              <a:defRPr/>
            </a:pPr>
            <a:endParaRPr lang="en-US">
              <a:solidFill>
                <a:srgbClr val="000000"/>
              </a:solidFill>
              <a:latin typeface="Calibri" charset="0"/>
              <a:ea typeface="ＭＳ Ｐゴシック" charset="-128"/>
              <a:cs typeface="+mn-cs"/>
            </a:endParaRPr>
          </a:p>
        </p:txBody>
      </p:sp>
      <p:sp>
        <p:nvSpPr>
          <p:cNvPr id="9" name="Oval 8"/>
          <p:cNvSpPr/>
          <p:nvPr/>
        </p:nvSpPr>
        <p:spPr>
          <a:xfrm>
            <a:off x="7273636" y="739588"/>
            <a:ext cx="1246909" cy="605118"/>
          </a:xfrm>
          <a:prstGeom prst="ellipse">
            <a:avLst/>
          </a:prstGeom>
          <a:noFill/>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a:defRPr/>
            </a:pPr>
            <a:endParaRPr lang="en-US"/>
          </a:p>
        </p:txBody>
      </p:sp>
    </p:spTree>
    <p:extLst>
      <p:ext uri="{BB962C8B-B14F-4D97-AF65-F5344CB8AC3E}">
        <p14:creationId xmlns:p14="http://schemas.microsoft.com/office/powerpoint/2010/main" val="104132394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457489" y="228320"/>
            <a:ext cx="8229023" cy="762000"/>
          </a:xfrm>
        </p:spPr>
        <p:txBody>
          <a:bodyPr tIns="41029" bIns="41029">
            <a:normAutofit fontScale="90000"/>
          </a:bodyPr>
          <a:lstStyle/>
          <a:p>
            <a:pPr eaLnBrk="1" hangingPunct="1">
              <a:defRPr/>
            </a:pPr>
            <a:r>
              <a:rPr lang="en-US" sz="2900">
                <a:solidFill>
                  <a:schemeClr val="accent2"/>
                </a:solidFill>
                <a:latin typeface="Calibri" charset="0"/>
                <a:ea typeface="ＭＳ Ｐゴシック" charset="0"/>
                <a:cs typeface="ＭＳ Ｐゴシック" charset="0"/>
              </a:rPr>
              <a:t>Structured Product: </a:t>
            </a:r>
            <a:br>
              <a:rPr lang="en-US" sz="2900">
                <a:solidFill>
                  <a:schemeClr val="accent2"/>
                </a:solidFill>
                <a:latin typeface="Calibri" charset="0"/>
                <a:ea typeface="ＭＳ Ｐゴシック" charset="0"/>
                <a:cs typeface="ＭＳ Ｐゴシック" charset="0"/>
              </a:rPr>
            </a:br>
            <a:r>
              <a:rPr lang="en-US" sz="2900">
                <a:solidFill>
                  <a:schemeClr val="accent2"/>
                </a:solidFill>
                <a:latin typeface="Calibri" charset="0"/>
                <a:ea typeface="ＭＳ Ｐゴシック" charset="0"/>
                <a:cs typeface="ＭＳ Ｐゴシック" charset="0"/>
              </a:rPr>
              <a:t>The Barrier-M-note</a:t>
            </a:r>
            <a:endParaRPr lang="en-US" sz="2900">
              <a:latin typeface="Calibri" charset="0"/>
              <a:ea typeface="ＭＳ Ｐゴシック" charset="0"/>
              <a:cs typeface="ＭＳ Ｐゴシック" charset="0"/>
            </a:endParaRPr>
          </a:p>
        </p:txBody>
      </p:sp>
      <p:sp>
        <p:nvSpPr>
          <p:cNvPr id="747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747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39CD485E-E756-CC45-B578-C9FB75405D3C}" type="slidenum">
              <a:rPr lang="en-US" sz="1200">
                <a:solidFill>
                  <a:srgbClr val="898989"/>
                </a:solidFill>
              </a:rPr>
              <a:pPr eaLnBrk="1" hangingPunct="1"/>
              <a:t>57</a:t>
            </a:fld>
            <a:endParaRPr lang="en-US" sz="1200">
              <a:solidFill>
                <a:srgbClr val="898989"/>
              </a:solidFill>
            </a:endParaRPr>
          </a:p>
        </p:txBody>
      </p:sp>
      <p:pic>
        <p:nvPicPr>
          <p:cNvPr id="747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273" y="1344706"/>
            <a:ext cx="5638512" cy="52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30306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84909" y="0"/>
            <a:ext cx="8229023" cy="739588"/>
          </a:xfrm>
        </p:spPr>
        <p:txBody>
          <a:bodyPr tIns="41029" bIns="41029">
            <a:normAutofit fontScale="90000"/>
          </a:bodyPr>
          <a:lstStyle/>
          <a:p>
            <a:r>
              <a:rPr lang="en-US">
                <a:solidFill>
                  <a:srgbClr val="C0504D"/>
                </a:solidFill>
                <a:latin typeface="Calibri" charset="0"/>
                <a:ea typeface="ＭＳ Ｐゴシック" charset="0"/>
                <a:cs typeface="ＭＳ Ｐゴシック" charset="0"/>
              </a:rPr>
              <a:t>Barrier-M Note</a:t>
            </a:r>
          </a:p>
        </p:txBody>
      </p:sp>
      <p:sp>
        <p:nvSpPr>
          <p:cNvPr id="7680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191485A1-8A08-E944-AA98-5C09165E1A07}" type="slidenum">
              <a:rPr lang="en-US" sz="1200">
                <a:solidFill>
                  <a:srgbClr val="898989"/>
                </a:solidFill>
              </a:rPr>
              <a:pPr eaLnBrk="1" hangingPunct="1"/>
              <a:t>58</a:t>
            </a:fld>
            <a:endParaRPr lang="en-US" sz="1200">
              <a:solidFill>
                <a:srgbClr val="898989"/>
              </a:solidFill>
            </a:endParaRPr>
          </a:p>
        </p:txBody>
      </p:sp>
      <p:pic>
        <p:nvPicPr>
          <p:cNvPr id="76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4" y="941294"/>
            <a:ext cx="33366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182" y="2286000"/>
            <a:ext cx="6388966" cy="201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91" y="4504765"/>
            <a:ext cx="8266545" cy="161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02605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415637" y="0"/>
            <a:ext cx="8229023" cy="762000"/>
          </a:xfrm>
        </p:spPr>
        <p:txBody>
          <a:bodyPr tIns="41029" bIns="41029">
            <a:normAutofit/>
          </a:bodyPr>
          <a:lstStyle/>
          <a:p>
            <a:pPr eaLnBrk="1" hangingPunct="1"/>
            <a:r>
              <a:rPr lang="ja-JP" altLang="en-US">
                <a:solidFill>
                  <a:schemeClr val="accent2"/>
                </a:solidFill>
                <a:latin typeface="Calibri" charset="0"/>
                <a:ea typeface="ＭＳ Ｐゴシック" charset="0"/>
                <a:cs typeface="ＭＳ Ｐゴシック" charset="0"/>
              </a:rPr>
              <a:t>“</a:t>
            </a:r>
            <a:r>
              <a:rPr lang="en-US" altLang="ja-JP">
                <a:solidFill>
                  <a:schemeClr val="accent2"/>
                </a:solidFill>
                <a:latin typeface="Calibri" charset="0"/>
                <a:ea typeface="ＭＳ Ｐゴシック" charset="0"/>
                <a:cs typeface="ＭＳ Ｐゴシック" charset="0"/>
              </a:rPr>
              <a:t>Truncated Straddle</a:t>
            </a:r>
            <a:r>
              <a:rPr lang="ja-JP" altLang="en-US">
                <a:solidFill>
                  <a:schemeClr val="accent2"/>
                </a:solidFill>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
        <p:nvSpPr>
          <p:cNvPr id="77832"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r>
              <a:rPr lang="en-US" sz="1200">
                <a:solidFill>
                  <a:srgbClr val="898989"/>
                </a:solidFill>
              </a:rPr>
              <a:t>Sanjiv Das</a:t>
            </a:r>
          </a:p>
        </p:txBody>
      </p:sp>
      <p:sp>
        <p:nvSpPr>
          <p:cNvPr id="77831"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1029"/>
          <a:lstStyle>
            <a:lvl1pPr eaLnBrk="0" hangingPunct="0">
              <a:defRPr sz="2200">
                <a:solidFill>
                  <a:schemeClr val="tx1"/>
                </a:solidFill>
                <a:latin typeface="Arial" charset="0"/>
                <a:ea typeface="ＭＳ Ｐゴシック" charset="0"/>
                <a:cs typeface="ＭＳ Ｐゴシック" charset="0"/>
              </a:defRPr>
            </a:lvl1pPr>
            <a:lvl2pPr marL="666723" indent="-256432" eaLnBrk="0" hangingPunct="0">
              <a:defRPr sz="2200">
                <a:solidFill>
                  <a:schemeClr val="tx1"/>
                </a:solidFill>
                <a:latin typeface="Arial" charset="0"/>
                <a:ea typeface="ＭＳ Ｐゴシック" charset="0"/>
              </a:defRPr>
            </a:lvl2pPr>
            <a:lvl3pPr marL="1025728" indent="-205146" eaLnBrk="0" hangingPunct="0">
              <a:defRPr sz="2200">
                <a:solidFill>
                  <a:schemeClr val="tx1"/>
                </a:solidFill>
                <a:latin typeface="Arial" charset="0"/>
                <a:ea typeface="ＭＳ Ｐゴシック" charset="0"/>
              </a:defRPr>
            </a:lvl3pPr>
            <a:lvl4pPr marL="1436019" indent="-205146" eaLnBrk="0" hangingPunct="0">
              <a:defRPr sz="2200">
                <a:solidFill>
                  <a:schemeClr val="tx1"/>
                </a:solidFill>
                <a:latin typeface="Arial" charset="0"/>
                <a:ea typeface="ＭＳ Ｐゴシック" charset="0"/>
              </a:defRPr>
            </a:lvl4pPr>
            <a:lvl5pPr marL="1846311" indent="-205146" eaLnBrk="0" hangingPunct="0">
              <a:defRPr sz="2200">
                <a:solidFill>
                  <a:schemeClr val="tx1"/>
                </a:solidFill>
                <a:latin typeface="Arial" charset="0"/>
                <a:ea typeface="ＭＳ Ｐゴシック" charset="0"/>
              </a:defRPr>
            </a:lvl5pPr>
            <a:lvl6pPr marL="2256602" indent="-205146" eaLnBrk="0" fontAlgn="base" hangingPunct="0">
              <a:spcBef>
                <a:spcPct val="0"/>
              </a:spcBef>
              <a:spcAft>
                <a:spcPct val="0"/>
              </a:spcAft>
              <a:defRPr sz="2200">
                <a:solidFill>
                  <a:schemeClr val="tx1"/>
                </a:solidFill>
                <a:latin typeface="Arial" charset="0"/>
                <a:ea typeface="ＭＳ Ｐゴシック" charset="0"/>
              </a:defRPr>
            </a:lvl6pPr>
            <a:lvl7pPr marL="2666893" indent="-205146" eaLnBrk="0" fontAlgn="base" hangingPunct="0">
              <a:spcBef>
                <a:spcPct val="0"/>
              </a:spcBef>
              <a:spcAft>
                <a:spcPct val="0"/>
              </a:spcAft>
              <a:defRPr sz="2200">
                <a:solidFill>
                  <a:schemeClr val="tx1"/>
                </a:solidFill>
                <a:latin typeface="Arial" charset="0"/>
                <a:ea typeface="ＭＳ Ｐゴシック" charset="0"/>
              </a:defRPr>
            </a:lvl7pPr>
            <a:lvl8pPr marL="3077185" indent="-205146" eaLnBrk="0" fontAlgn="base" hangingPunct="0">
              <a:spcBef>
                <a:spcPct val="0"/>
              </a:spcBef>
              <a:spcAft>
                <a:spcPct val="0"/>
              </a:spcAft>
              <a:defRPr sz="2200">
                <a:solidFill>
                  <a:schemeClr val="tx1"/>
                </a:solidFill>
                <a:latin typeface="Arial" charset="0"/>
                <a:ea typeface="ＭＳ Ｐゴシック" charset="0"/>
              </a:defRPr>
            </a:lvl8pPr>
            <a:lvl9pPr marL="3487476" indent="-205146"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03D4EF75-F6A2-7B48-BD79-827F522D0183}" type="slidenum">
              <a:rPr lang="en-US" sz="1200">
                <a:solidFill>
                  <a:srgbClr val="898989"/>
                </a:solidFill>
              </a:rPr>
              <a:pPr eaLnBrk="1" hangingPunct="1"/>
              <a:t>59</a:t>
            </a:fld>
            <a:endParaRPr lang="en-US" sz="1200">
              <a:solidFill>
                <a:srgbClr val="898989"/>
              </a:solidFill>
            </a:endParaRPr>
          </a:p>
        </p:txBody>
      </p:sp>
      <p:sp>
        <p:nvSpPr>
          <p:cNvPr id="77826" name="Oval 4"/>
          <p:cNvSpPr>
            <a:spLocks noChangeArrowheads="1"/>
          </p:cNvSpPr>
          <p:nvPr/>
        </p:nvSpPr>
        <p:spPr bwMode="auto">
          <a:xfrm>
            <a:off x="5791489" y="3048000"/>
            <a:ext cx="7620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058" tIns="41029" rIns="82058" bIns="41029" anchor="ctr"/>
          <a:lstStyle/>
          <a:p>
            <a:endParaRPr lang="en-US"/>
          </a:p>
        </p:txBody>
      </p:sp>
      <p:sp>
        <p:nvSpPr>
          <p:cNvPr id="77827" name="Oval 5"/>
          <p:cNvSpPr>
            <a:spLocks noChangeArrowheads="1"/>
          </p:cNvSpPr>
          <p:nvPr/>
        </p:nvSpPr>
        <p:spPr bwMode="auto">
          <a:xfrm>
            <a:off x="5791489" y="3429000"/>
            <a:ext cx="762000" cy="38100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058" tIns="41029" rIns="82058" bIns="41029" anchor="ctr"/>
          <a:lstStyle/>
          <a:p>
            <a:endParaRPr lang="en-US"/>
          </a:p>
        </p:txBody>
      </p:sp>
      <p:sp>
        <p:nvSpPr>
          <p:cNvPr id="77828" name="Text Box 6"/>
          <p:cNvSpPr txBox="1">
            <a:spLocks noChangeArrowheads="1"/>
          </p:cNvSpPr>
          <p:nvPr/>
        </p:nvSpPr>
        <p:spPr bwMode="auto">
          <a:xfrm>
            <a:off x="1524000" y="5849471"/>
            <a:ext cx="6511636"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1019175" eaLnBrk="0" hangingPunct="0">
              <a:defRPr sz="2400">
                <a:solidFill>
                  <a:schemeClr val="tx1"/>
                </a:solidFill>
                <a:latin typeface="Arial" charset="0"/>
                <a:ea typeface="ＭＳ Ｐゴシック" charset="0"/>
                <a:cs typeface="ＭＳ Ｐゴシック" charset="0"/>
              </a:defRPr>
            </a:lvl1pPr>
            <a:lvl2pPr marL="742950" indent="-285750" defTabSz="1019175" eaLnBrk="0" hangingPunct="0">
              <a:defRPr sz="2400">
                <a:solidFill>
                  <a:schemeClr val="tx1"/>
                </a:solidFill>
                <a:latin typeface="Arial" charset="0"/>
                <a:ea typeface="ＭＳ Ｐゴシック" charset="0"/>
              </a:defRPr>
            </a:lvl2pPr>
            <a:lvl3pPr marL="1143000" indent="-228600" defTabSz="1019175" eaLnBrk="0" hangingPunct="0">
              <a:defRPr sz="2400">
                <a:solidFill>
                  <a:schemeClr val="tx1"/>
                </a:solidFill>
                <a:latin typeface="Arial" charset="0"/>
                <a:ea typeface="ＭＳ Ｐゴシック" charset="0"/>
              </a:defRPr>
            </a:lvl3pPr>
            <a:lvl4pPr marL="1600200" indent="-228600" defTabSz="1019175" eaLnBrk="0" hangingPunct="0">
              <a:defRPr sz="2400">
                <a:solidFill>
                  <a:schemeClr val="tx1"/>
                </a:solidFill>
                <a:latin typeface="Arial" charset="0"/>
                <a:ea typeface="ＭＳ Ｐゴシック" charset="0"/>
              </a:defRPr>
            </a:lvl4pPr>
            <a:lvl5pPr marL="2057400" indent="-228600" defTabSz="1019175" eaLnBrk="0" hangingPunct="0">
              <a:defRPr sz="2400">
                <a:solidFill>
                  <a:schemeClr val="tx1"/>
                </a:solidFill>
                <a:latin typeface="Arial" charset="0"/>
                <a:ea typeface="ＭＳ Ｐゴシック" charset="0"/>
              </a:defRPr>
            </a:lvl5pPr>
            <a:lvl6pPr marL="2514600" indent="-228600" defTabSz="10191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0191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0191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0191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t>Return pick-up greater than 250 bps!</a:t>
            </a:r>
          </a:p>
        </p:txBody>
      </p:sp>
      <p:sp>
        <p:nvSpPr>
          <p:cNvPr id="77829" name="Oval 7"/>
          <p:cNvSpPr>
            <a:spLocks noChangeArrowheads="1"/>
          </p:cNvSpPr>
          <p:nvPr/>
        </p:nvSpPr>
        <p:spPr bwMode="auto">
          <a:xfrm>
            <a:off x="4038023" y="3429000"/>
            <a:ext cx="762000" cy="381000"/>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lIns="82058" tIns="41029" rIns="82058" bIns="41029" anchor="ctr"/>
          <a:lstStyle/>
          <a:p>
            <a:endParaRPr lang="en-US"/>
          </a:p>
        </p:txBody>
      </p:sp>
      <p:sp>
        <p:nvSpPr>
          <p:cNvPr id="77830" name="Text Box 8"/>
          <p:cNvSpPr txBox="1">
            <a:spLocks noChangeArrowheads="1"/>
          </p:cNvSpPr>
          <p:nvPr/>
        </p:nvSpPr>
        <p:spPr bwMode="auto">
          <a:xfrm>
            <a:off x="3671455" y="672353"/>
            <a:ext cx="1672543"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defTabSz="1019175" eaLnBrk="0" hangingPunct="0">
              <a:defRPr sz="2400">
                <a:solidFill>
                  <a:schemeClr val="tx1"/>
                </a:solidFill>
                <a:latin typeface="Arial" charset="0"/>
                <a:ea typeface="ＭＳ Ｐゴシック" charset="0"/>
                <a:cs typeface="ＭＳ Ｐゴシック" charset="0"/>
              </a:defRPr>
            </a:lvl1pPr>
            <a:lvl2pPr marL="742950" indent="-285750" defTabSz="1019175" eaLnBrk="0" hangingPunct="0">
              <a:defRPr sz="2400">
                <a:solidFill>
                  <a:schemeClr val="tx1"/>
                </a:solidFill>
                <a:latin typeface="Arial" charset="0"/>
                <a:ea typeface="ＭＳ Ｐゴシック" charset="0"/>
              </a:defRPr>
            </a:lvl2pPr>
            <a:lvl3pPr marL="1143000" indent="-228600" defTabSz="1019175" eaLnBrk="0" hangingPunct="0">
              <a:defRPr sz="2400">
                <a:solidFill>
                  <a:schemeClr val="tx1"/>
                </a:solidFill>
                <a:latin typeface="Arial" charset="0"/>
                <a:ea typeface="ＭＳ Ｐゴシック" charset="0"/>
              </a:defRPr>
            </a:lvl3pPr>
            <a:lvl4pPr marL="1600200" indent="-228600" defTabSz="1019175" eaLnBrk="0" hangingPunct="0">
              <a:defRPr sz="2400">
                <a:solidFill>
                  <a:schemeClr val="tx1"/>
                </a:solidFill>
                <a:latin typeface="Arial" charset="0"/>
                <a:ea typeface="ＭＳ Ｐゴシック" charset="0"/>
              </a:defRPr>
            </a:lvl4pPr>
            <a:lvl5pPr marL="2057400" indent="-228600" defTabSz="1019175" eaLnBrk="0" hangingPunct="0">
              <a:defRPr sz="2400">
                <a:solidFill>
                  <a:schemeClr val="tx1"/>
                </a:solidFill>
                <a:latin typeface="Arial" charset="0"/>
                <a:ea typeface="ＭＳ Ｐゴシック" charset="0"/>
              </a:defRPr>
            </a:lvl5pPr>
            <a:lvl6pPr marL="2514600" indent="-228600" defTabSz="10191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0191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0191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0191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Barrier-M-note</a:t>
            </a:r>
          </a:p>
        </p:txBody>
      </p:sp>
      <p:pic>
        <p:nvPicPr>
          <p:cNvPr id="7783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8530"/>
            <a:ext cx="9144000" cy="484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5791489" y="5127330"/>
            <a:ext cx="761711" cy="722141"/>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3824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30" y="1117599"/>
            <a:ext cx="9112570" cy="5004331"/>
          </a:xfrm>
          <a:prstGeom prst="rect">
            <a:avLst/>
          </a:prstGeom>
        </p:spPr>
      </p:pic>
      <p:sp>
        <p:nvSpPr>
          <p:cNvPr id="3" name="TextBox 2"/>
          <p:cNvSpPr txBox="1"/>
          <p:nvPr/>
        </p:nvSpPr>
        <p:spPr>
          <a:xfrm>
            <a:off x="1124068" y="194915"/>
            <a:ext cx="6518469" cy="369332"/>
          </a:xfrm>
          <a:prstGeom prst="rect">
            <a:avLst/>
          </a:prstGeom>
          <a:noFill/>
        </p:spPr>
        <p:txBody>
          <a:bodyPr wrap="none" rtlCol="0">
            <a:spAutoFit/>
          </a:bodyPr>
          <a:lstStyle/>
          <a:p>
            <a:r>
              <a:rPr lang="en-US" dirty="0" smtClean="0"/>
              <a:t>Calling C from R: An Example of Tax-optimized Portfolio Rebalancing</a:t>
            </a:r>
            <a:endParaRPr lang="en-US" dirty="0"/>
          </a:p>
        </p:txBody>
      </p:sp>
    </p:spTree>
    <p:extLst>
      <p:ext uri="{BB962C8B-B14F-4D97-AF65-F5344CB8AC3E}">
        <p14:creationId xmlns:p14="http://schemas.microsoft.com/office/powerpoint/2010/main" val="82894509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59" y="1990653"/>
            <a:ext cx="8229600" cy="1143000"/>
          </a:xfrm>
        </p:spPr>
        <p:txBody>
          <a:bodyPr/>
          <a:lstStyle/>
          <a:p>
            <a:r>
              <a:rPr lang="en-US" dirty="0" smtClean="0"/>
              <a:t>Venture Capital Communities</a:t>
            </a:r>
            <a:endParaRPr lang="en-US" dirty="0"/>
          </a:p>
        </p:txBody>
      </p:sp>
      <p:sp>
        <p:nvSpPr>
          <p:cNvPr id="4" name="TextBox 3"/>
          <p:cNvSpPr txBox="1"/>
          <p:nvPr/>
        </p:nvSpPr>
        <p:spPr>
          <a:xfrm>
            <a:off x="1541369" y="3538675"/>
            <a:ext cx="6301192" cy="923330"/>
          </a:xfrm>
          <a:prstGeom prst="rect">
            <a:avLst/>
          </a:prstGeom>
          <a:noFill/>
        </p:spPr>
        <p:txBody>
          <a:bodyPr wrap="square" rtlCol="0">
            <a:spAutoFit/>
          </a:bodyPr>
          <a:lstStyle/>
          <a:p>
            <a:r>
              <a:rPr lang="en-US" dirty="0" smtClean="0"/>
              <a:t>Joint work with </a:t>
            </a:r>
            <a:r>
              <a:rPr lang="en-US" dirty="0" err="1" smtClean="0"/>
              <a:t>Amit</a:t>
            </a:r>
            <a:r>
              <a:rPr lang="en-US" dirty="0" smtClean="0"/>
              <a:t> </a:t>
            </a:r>
            <a:r>
              <a:rPr lang="en-US" dirty="0" err="1" smtClean="0"/>
              <a:t>Bubna</a:t>
            </a:r>
            <a:r>
              <a:rPr lang="en-US" dirty="0"/>
              <a:t> </a:t>
            </a:r>
            <a:r>
              <a:rPr lang="en-US" dirty="0" smtClean="0"/>
              <a:t>(Indian School of Business) &amp; N.R. </a:t>
            </a:r>
            <a:r>
              <a:rPr lang="en-US" dirty="0" err="1" smtClean="0"/>
              <a:t>Prabhala</a:t>
            </a:r>
            <a:r>
              <a:rPr lang="en-US" dirty="0" smtClean="0"/>
              <a:t> (University of Maryland, National University of Singapore). </a:t>
            </a:r>
          </a:p>
        </p:txBody>
      </p:sp>
    </p:spTree>
    <p:extLst>
      <p:ext uri="{BB962C8B-B14F-4D97-AF65-F5344CB8AC3E}">
        <p14:creationId xmlns:p14="http://schemas.microsoft.com/office/powerpoint/2010/main" val="174932703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25046"/>
            <a:ext cx="9144000" cy="5419356"/>
          </a:xfrm>
          <a:prstGeom prst="rect">
            <a:avLst/>
          </a:prstGeom>
        </p:spPr>
      </p:pic>
      <p:sp>
        <p:nvSpPr>
          <p:cNvPr id="2" name="TextBox 1"/>
          <p:cNvSpPr txBox="1"/>
          <p:nvPr/>
        </p:nvSpPr>
        <p:spPr>
          <a:xfrm>
            <a:off x="133260" y="235198"/>
            <a:ext cx="3903740" cy="584776"/>
          </a:xfrm>
          <a:prstGeom prst="rect">
            <a:avLst/>
          </a:prstGeom>
          <a:noFill/>
        </p:spPr>
        <p:txBody>
          <a:bodyPr wrap="square" rtlCol="0">
            <a:spAutoFit/>
          </a:bodyPr>
          <a:lstStyle/>
          <a:p>
            <a:r>
              <a:rPr lang="en-US" sz="3200" dirty="0" smtClean="0">
                <a:solidFill>
                  <a:schemeClr val="tx2"/>
                </a:solidFill>
              </a:rPr>
              <a:t>Syndication</a:t>
            </a:r>
            <a:endParaRPr lang="en-US" sz="3200" dirty="0">
              <a:solidFill>
                <a:schemeClr val="tx2"/>
              </a:solidFill>
            </a:endParaRPr>
          </a:p>
        </p:txBody>
      </p:sp>
    </p:spTree>
    <p:extLst>
      <p:ext uri="{BB962C8B-B14F-4D97-AF65-F5344CB8AC3E}">
        <p14:creationId xmlns:p14="http://schemas.microsoft.com/office/powerpoint/2010/main" val="407851591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
            <a:ext cx="9144000" cy="6532766"/>
          </a:xfrm>
          <a:prstGeom prst="rect">
            <a:avLst/>
          </a:prstGeom>
        </p:spPr>
      </p:pic>
    </p:spTree>
    <p:extLst>
      <p:ext uri="{BB962C8B-B14F-4D97-AF65-F5344CB8AC3E}">
        <p14:creationId xmlns:p14="http://schemas.microsoft.com/office/powerpoint/2010/main" val="395407234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0" y="0"/>
            <a:ext cx="9012809" cy="6858000"/>
          </a:xfrm>
          <a:prstGeom prst="rect">
            <a:avLst/>
          </a:prstGeom>
        </p:spPr>
      </p:pic>
    </p:spTree>
    <p:extLst>
      <p:ext uri="{BB962C8B-B14F-4D97-AF65-F5344CB8AC3E}">
        <p14:creationId xmlns:p14="http://schemas.microsoft.com/office/powerpoint/2010/main" val="363051915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85800"/>
            <a:ext cx="9144000" cy="5467449"/>
          </a:xfrm>
          <a:prstGeom prst="rect">
            <a:avLst/>
          </a:prstGeom>
        </p:spPr>
      </p:pic>
    </p:spTree>
    <p:extLst>
      <p:ext uri="{BB962C8B-B14F-4D97-AF65-F5344CB8AC3E}">
        <p14:creationId xmlns:p14="http://schemas.microsoft.com/office/powerpoint/2010/main" val="20851277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9700"/>
            <a:ext cx="9144000" cy="6575461"/>
          </a:xfrm>
          <a:prstGeom prst="rect">
            <a:avLst/>
          </a:prstGeom>
        </p:spPr>
      </p:pic>
    </p:spTree>
    <p:extLst>
      <p:ext uri="{BB962C8B-B14F-4D97-AF65-F5344CB8AC3E}">
        <p14:creationId xmlns:p14="http://schemas.microsoft.com/office/powerpoint/2010/main" val="247720489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300" y="0"/>
            <a:ext cx="8136408" cy="6858000"/>
          </a:xfrm>
          <a:prstGeom prst="rect">
            <a:avLst/>
          </a:prstGeom>
        </p:spPr>
      </p:pic>
    </p:spTree>
    <p:extLst>
      <p:ext uri="{BB962C8B-B14F-4D97-AF65-F5344CB8AC3E}">
        <p14:creationId xmlns:p14="http://schemas.microsoft.com/office/powerpoint/2010/main" val="266615929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0"/>
            <a:ext cx="9144000" cy="6326038"/>
          </a:xfrm>
          <a:prstGeom prst="rect">
            <a:avLst/>
          </a:prstGeom>
        </p:spPr>
      </p:pic>
    </p:spTree>
    <p:extLst>
      <p:ext uri="{BB962C8B-B14F-4D97-AF65-F5344CB8AC3E}">
        <p14:creationId xmlns:p14="http://schemas.microsoft.com/office/powerpoint/2010/main" val="319673059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0"/>
            <a:ext cx="9063851" cy="6858000"/>
          </a:xfrm>
          <a:prstGeom prst="rect">
            <a:avLst/>
          </a:prstGeom>
        </p:spPr>
      </p:pic>
    </p:spTree>
    <p:extLst>
      <p:ext uri="{BB962C8B-B14F-4D97-AF65-F5344CB8AC3E}">
        <p14:creationId xmlns:p14="http://schemas.microsoft.com/office/powerpoint/2010/main" val="135026142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6400"/>
            <a:ext cx="9144000" cy="6044503"/>
          </a:xfrm>
          <a:prstGeom prst="rect">
            <a:avLst/>
          </a:prstGeom>
        </p:spPr>
      </p:pic>
    </p:spTree>
    <p:extLst>
      <p:ext uri="{BB962C8B-B14F-4D97-AF65-F5344CB8AC3E}">
        <p14:creationId xmlns:p14="http://schemas.microsoft.com/office/powerpoint/2010/main" val="1287743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715362"/>
            <a:ext cx="9144000" cy="6142638"/>
          </a:xfrm>
          <a:prstGeom prst="rect">
            <a:avLst/>
          </a:prstGeom>
        </p:spPr>
      </p:pic>
      <p:sp>
        <p:nvSpPr>
          <p:cNvPr id="3" name="TextBox 2"/>
          <p:cNvSpPr txBox="1"/>
          <p:nvPr/>
        </p:nvSpPr>
        <p:spPr>
          <a:xfrm>
            <a:off x="1124068" y="194915"/>
            <a:ext cx="6518469" cy="369332"/>
          </a:xfrm>
          <a:prstGeom prst="rect">
            <a:avLst/>
          </a:prstGeom>
          <a:noFill/>
        </p:spPr>
        <p:txBody>
          <a:bodyPr wrap="none" rtlCol="0">
            <a:spAutoFit/>
          </a:bodyPr>
          <a:lstStyle/>
          <a:p>
            <a:r>
              <a:rPr lang="en-US" dirty="0" smtClean="0"/>
              <a:t>Calling C from R: An Example of Tax-optimized Portfolio Rebalancing</a:t>
            </a:r>
            <a:endParaRPr lang="en-US" dirty="0"/>
          </a:p>
        </p:txBody>
      </p:sp>
    </p:spTree>
    <p:extLst>
      <p:ext uri="{BB962C8B-B14F-4D97-AF65-F5344CB8AC3E}">
        <p14:creationId xmlns:p14="http://schemas.microsoft.com/office/powerpoint/2010/main" val="189661852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
            <a:ext cx="9144000" cy="6687689"/>
          </a:xfrm>
          <a:prstGeom prst="rect">
            <a:avLst/>
          </a:prstGeom>
        </p:spPr>
      </p:pic>
    </p:spTree>
    <p:extLst>
      <p:ext uri="{BB962C8B-B14F-4D97-AF65-F5344CB8AC3E}">
        <p14:creationId xmlns:p14="http://schemas.microsoft.com/office/powerpoint/2010/main" val="271662954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7000"/>
            <a:ext cx="9144000" cy="6590184"/>
          </a:xfrm>
          <a:prstGeom prst="rect">
            <a:avLst/>
          </a:prstGeom>
        </p:spPr>
      </p:pic>
    </p:spTree>
    <p:extLst>
      <p:ext uri="{BB962C8B-B14F-4D97-AF65-F5344CB8AC3E}">
        <p14:creationId xmlns:p14="http://schemas.microsoft.com/office/powerpoint/2010/main" val="291506038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800"/>
            <a:ext cx="9144000" cy="6482545"/>
          </a:xfrm>
          <a:prstGeom prst="rect">
            <a:avLst/>
          </a:prstGeom>
        </p:spPr>
      </p:pic>
    </p:spTree>
    <p:extLst>
      <p:ext uri="{BB962C8B-B14F-4D97-AF65-F5344CB8AC3E}">
        <p14:creationId xmlns:p14="http://schemas.microsoft.com/office/powerpoint/2010/main" val="282385181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800"/>
            <a:ext cx="9144000" cy="6488066"/>
          </a:xfrm>
          <a:prstGeom prst="rect">
            <a:avLst/>
          </a:prstGeom>
        </p:spPr>
      </p:pic>
    </p:spTree>
    <p:extLst>
      <p:ext uri="{BB962C8B-B14F-4D97-AF65-F5344CB8AC3E}">
        <p14:creationId xmlns:p14="http://schemas.microsoft.com/office/powerpoint/2010/main" val="276397021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20700"/>
            <a:ext cx="9144000" cy="5794408"/>
          </a:xfrm>
          <a:prstGeom prst="rect">
            <a:avLst/>
          </a:prstGeom>
        </p:spPr>
      </p:pic>
    </p:spTree>
    <p:extLst>
      <p:ext uri="{BB962C8B-B14F-4D97-AF65-F5344CB8AC3E}">
        <p14:creationId xmlns:p14="http://schemas.microsoft.com/office/powerpoint/2010/main" val="186334483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685800" y="1757474"/>
            <a:ext cx="6629400" cy="1826363"/>
          </a:xfrm>
        </p:spPr>
        <p:txBody>
          <a:bodyPr>
            <a:normAutofit/>
          </a:bodyPr>
          <a:lstStyle/>
          <a:p>
            <a:r>
              <a:rPr lang="en-US" sz="2800" dirty="0" smtClean="0"/>
              <a:t>PEDAGOGICAL USES FOR R USING THE WEB</a:t>
            </a:r>
            <a:br>
              <a:rPr lang="en-US" sz="2800" dirty="0" smtClean="0"/>
            </a:br>
            <a:r>
              <a:rPr lang="en-US" sz="2800" dirty="0" smtClean="0"/>
              <a:t/>
            </a:r>
            <a:br>
              <a:rPr lang="en-US" sz="2800" dirty="0" smtClean="0"/>
            </a:br>
            <a:r>
              <a:rPr lang="en-US" sz="2800" dirty="0"/>
              <a:t/>
            </a:r>
            <a:br>
              <a:rPr lang="en-US" sz="2800" dirty="0"/>
            </a:br>
            <a:endParaRPr lang="en-US" sz="2800" dirty="0"/>
          </a:p>
        </p:txBody>
      </p:sp>
      <p:sp>
        <p:nvSpPr>
          <p:cNvPr id="735237" name="Line 5"/>
          <p:cNvSpPr>
            <a:spLocks noChangeShapeType="1"/>
          </p:cNvSpPr>
          <p:nvPr/>
        </p:nvSpPr>
        <p:spPr bwMode="black">
          <a:xfrm flipV="1">
            <a:off x="1862138" y="-621305"/>
            <a:ext cx="0" cy="3333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 name="TextBox 3"/>
          <p:cNvSpPr txBox="1">
            <a:spLocks noChangeArrowheads="1"/>
          </p:cNvSpPr>
          <p:nvPr/>
        </p:nvSpPr>
        <p:spPr bwMode="auto">
          <a:xfrm>
            <a:off x="2483985" y="3758751"/>
            <a:ext cx="3418971" cy="359858"/>
          </a:xfrm>
          <a:prstGeom prst="rect">
            <a:avLst/>
          </a:prstGeom>
          <a:noFill/>
          <a:ln w="9525">
            <a:noFill/>
            <a:miter lim="800000"/>
            <a:headEnd/>
            <a:tailEnd/>
          </a:ln>
        </p:spPr>
        <p:txBody>
          <a:bodyPr wrap="square" lIns="82058" tIns="41029" rIns="82058" bIns="41029">
            <a:spAutoFit/>
          </a:bodyPr>
          <a:lstStyle/>
          <a:p>
            <a:pPr>
              <a:defRPr/>
            </a:pPr>
            <a:r>
              <a:rPr lang="en-US" dirty="0" smtClean="0">
                <a:ea typeface="ＭＳ Ｐゴシック" charset="-128"/>
                <a:cs typeface="ＭＳ Ｐゴシック" charset="-128"/>
                <a:hlinkClick r:id="rId3"/>
              </a:rPr>
              <a:t>http</a:t>
            </a:r>
            <a:r>
              <a:rPr lang="en-US" dirty="0">
                <a:ea typeface="ＭＳ Ｐゴシック" charset="-128"/>
                <a:cs typeface="ＭＳ Ｐゴシック" charset="-128"/>
                <a:hlinkClick r:id="rId3"/>
              </a:rPr>
              <a:t>://sanjivdas.wordpress.com/</a:t>
            </a:r>
            <a:endParaRPr lang="en-US" dirty="0">
              <a:ea typeface="ＭＳ Ｐゴシック" charset="-128"/>
              <a:cs typeface="ＭＳ Ｐゴシック" charset="-128"/>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139675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794" y="390789"/>
            <a:ext cx="7786878" cy="369332"/>
          </a:xfrm>
          <a:prstGeom prst="rect">
            <a:avLst/>
          </a:prstGeom>
          <a:noFill/>
        </p:spPr>
        <p:txBody>
          <a:bodyPr wrap="square" rtlCol="0">
            <a:spAutoFit/>
          </a:bodyPr>
          <a:lstStyle/>
          <a:p>
            <a:r>
              <a:rPr lang="en-US" dirty="0" smtClean="0"/>
              <a:t>Use the </a:t>
            </a:r>
            <a:r>
              <a:rPr lang="en-US" dirty="0" err="1" smtClean="0"/>
              <a:t>Rcgi</a:t>
            </a:r>
            <a:r>
              <a:rPr lang="en-US" dirty="0" smtClean="0"/>
              <a:t> package from David Firth</a:t>
            </a:r>
            <a:r>
              <a:rPr lang="en-US" dirty="0"/>
              <a:t>: </a:t>
            </a:r>
            <a:r>
              <a:rPr lang="en-US" dirty="0">
                <a:hlinkClick r:id="rId2"/>
              </a:rPr>
              <a:t>http://</a:t>
            </a:r>
            <a:r>
              <a:rPr lang="en-US" dirty="0" err="1">
                <a:hlinkClick r:id="rId2"/>
              </a:rPr>
              <a:t>www.omegahat.org</a:t>
            </a:r>
            <a:r>
              <a:rPr lang="en-US" dirty="0">
                <a:hlinkClick r:id="rId2"/>
              </a:rPr>
              <a:t>/</a:t>
            </a:r>
            <a:r>
              <a:rPr lang="en-US" dirty="0" err="1">
                <a:hlinkClick r:id="rId2"/>
              </a:rPr>
              <a:t>CGIwithR</a:t>
            </a:r>
            <a:r>
              <a:rPr lang="en-US" dirty="0">
                <a:hlinkClick r:id="rId2"/>
              </a:rPr>
              <a:t>/</a:t>
            </a:r>
            <a:r>
              <a:rPr lang="en-US" dirty="0"/>
              <a:t> </a:t>
            </a:r>
          </a:p>
        </p:txBody>
      </p:sp>
      <p:sp>
        <p:nvSpPr>
          <p:cNvPr id="5" name="TextBox 4"/>
          <p:cNvSpPr txBox="1"/>
          <p:nvPr/>
        </p:nvSpPr>
        <p:spPr>
          <a:xfrm>
            <a:off x="683794" y="1116540"/>
            <a:ext cx="7396139" cy="923330"/>
          </a:xfrm>
          <a:prstGeom prst="rect">
            <a:avLst/>
          </a:prstGeom>
          <a:noFill/>
        </p:spPr>
        <p:txBody>
          <a:bodyPr wrap="square" rtlCol="0">
            <a:spAutoFit/>
          </a:bodyPr>
          <a:lstStyle/>
          <a:p>
            <a:r>
              <a:rPr lang="en-US" dirty="0"/>
              <a:t>You need two program files to get everything working.</a:t>
            </a:r>
          </a:p>
          <a:p>
            <a:r>
              <a:rPr lang="en-US" dirty="0"/>
              <a:t>(a)	The html file that is the web form for input data.</a:t>
            </a:r>
          </a:p>
          <a:p>
            <a:r>
              <a:rPr lang="en-US" dirty="0"/>
              <a:t>(b)	The R file, with special tags for use with the </a:t>
            </a:r>
            <a:r>
              <a:rPr lang="en-US" dirty="0" err="1"/>
              <a:t>CGIwithR</a:t>
            </a:r>
            <a:r>
              <a:rPr lang="en-US" dirty="0"/>
              <a:t> package</a:t>
            </a:r>
            <a:r>
              <a:rPr lang="en-US" dirty="0" smtClean="0"/>
              <a:t>.</a:t>
            </a:r>
            <a:endParaRPr lang="en-US" dirty="0"/>
          </a:p>
        </p:txBody>
      </p:sp>
      <p:pic>
        <p:nvPicPr>
          <p:cNvPr id="7" name="Picture 6"/>
          <p:cNvPicPr>
            <a:picLocks noChangeAspect="1"/>
          </p:cNvPicPr>
          <p:nvPr/>
        </p:nvPicPr>
        <p:blipFill>
          <a:blip r:embed="rId3"/>
          <a:stretch>
            <a:fillRect/>
          </a:stretch>
        </p:blipFill>
        <p:spPr>
          <a:xfrm>
            <a:off x="683794" y="2188500"/>
            <a:ext cx="6726300" cy="4546600"/>
          </a:xfrm>
          <a:prstGeom prst="rect">
            <a:avLst/>
          </a:prstGeom>
        </p:spPr>
      </p:pic>
    </p:spTree>
    <p:extLst>
      <p:ext uri="{BB962C8B-B14F-4D97-AF65-F5344CB8AC3E}">
        <p14:creationId xmlns:p14="http://schemas.microsoft.com/office/powerpoint/2010/main" val="257625791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97780"/>
            <a:ext cx="4814468" cy="4774788"/>
          </a:xfrm>
          <a:prstGeom prst="rect">
            <a:avLst/>
          </a:prstGeom>
        </p:spPr>
      </p:pic>
      <p:pic>
        <p:nvPicPr>
          <p:cNvPr id="3" name="Picture 2"/>
          <p:cNvPicPr>
            <a:picLocks noChangeAspect="1"/>
          </p:cNvPicPr>
          <p:nvPr/>
        </p:nvPicPr>
        <p:blipFill>
          <a:blip r:embed="rId3"/>
          <a:stretch>
            <a:fillRect/>
          </a:stretch>
        </p:blipFill>
        <p:spPr>
          <a:xfrm>
            <a:off x="4713721" y="1297780"/>
            <a:ext cx="4430279" cy="4653280"/>
          </a:xfrm>
          <a:prstGeom prst="rect">
            <a:avLst/>
          </a:prstGeom>
        </p:spPr>
      </p:pic>
      <p:sp>
        <p:nvSpPr>
          <p:cNvPr id="4" name="TextBox 3"/>
          <p:cNvSpPr txBox="1"/>
          <p:nvPr/>
        </p:nvSpPr>
        <p:spPr>
          <a:xfrm>
            <a:off x="2707266" y="338530"/>
            <a:ext cx="3527829" cy="523220"/>
          </a:xfrm>
          <a:prstGeom prst="rect">
            <a:avLst/>
          </a:prstGeom>
          <a:noFill/>
        </p:spPr>
        <p:txBody>
          <a:bodyPr wrap="none" rtlCol="0">
            <a:spAutoFit/>
          </a:bodyPr>
          <a:lstStyle/>
          <a:p>
            <a:r>
              <a:rPr lang="en-US" sz="2800" dirty="0" smtClean="0"/>
              <a:t>R Code called from CGI</a:t>
            </a:r>
            <a:endParaRPr lang="en-US" sz="2800" dirty="0"/>
          </a:p>
        </p:txBody>
      </p:sp>
    </p:spTree>
    <p:extLst>
      <p:ext uri="{BB962C8B-B14F-4D97-AF65-F5344CB8AC3E}">
        <p14:creationId xmlns:p14="http://schemas.microsoft.com/office/powerpoint/2010/main" val="275528507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6983" y="-5137"/>
            <a:ext cx="3913034" cy="6858000"/>
          </a:xfrm>
          <a:prstGeom prst="rect">
            <a:avLst/>
          </a:prstGeom>
        </p:spPr>
      </p:pic>
      <p:sp>
        <p:nvSpPr>
          <p:cNvPr id="3" name="TextBox 2"/>
          <p:cNvSpPr txBox="1"/>
          <p:nvPr/>
        </p:nvSpPr>
        <p:spPr>
          <a:xfrm>
            <a:off x="4910407" y="195443"/>
            <a:ext cx="4233593" cy="646331"/>
          </a:xfrm>
          <a:prstGeom prst="rect">
            <a:avLst/>
          </a:prstGeom>
          <a:noFill/>
        </p:spPr>
        <p:txBody>
          <a:bodyPr wrap="square" rtlCol="0">
            <a:spAutoFit/>
          </a:bodyPr>
          <a:lstStyle/>
          <a:p>
            <a:r>
              <a:rPr lang="en-US" dirty="0">
                <a:hlinkClick r:id="rId4"/>
              </a:rPr>
              <a:t>http://</a:t>
            </a:r>
            <a:r>
              <a:rPr lang="en-US" dirty="0" err="1">
                <a:hlinkClick r:id="rId4"/>
              </a:rPr>
              <a:t>algo.scu.edu</a:t>
            </a:r>
            <a:r>
              <a:rPr lang="en-US" dirty="0">
                <a:hlinkClick r:id="rId4"/>
              </a:rPr>
              <a:t>/~</a:t>
            </a:r>
            <a:r>
              <a:rPr lang="en-US" dirty="0" err="1">
                <a:hlinkClick r:id="rId4"/>
              </a:rPr>
              <a:t>sanjivdas</a:t>
            </a:r>
            <a:r>
              <a:rPr lang="en-US" dirty="0">
                <a:hlinkClick r:id="rId4"/>
              </a:rPr>
              <a:t>/</a:t>
            </a:r>
            <a:r>
              <a:rPr lang="en-US" dirty="0" err="1">
                <a:hlinkClick r:id="rId4"/>
              </a:rPr>
              <a:t>Rcgi</a:t>
            </a:r>
            <a:r>
              <a:rPr lang="en-US" dirty="0">
                <a:hlinkClick r:id="rId4"/>
              </a:rPr>
              <a:t>/</a:t>
            </a:r>
            <a:r>
              <a:rPr lang="en-US" dirty="0" err="1">
                <a:hlinkClick r:id="rId4"/>
              </a:rPr>
              <a:t>mortgage_calc.html</a:t>
            </a:r>
            <a:endParaRPr lang="en-US" dirty="0"/>
          </a:p>
        </p:txBody>
      </p:sp>
    </p:spTree>
    <p:extLst>
      <p:ext uri="{BB962C8B-B14F-4D97-AF65-F5344CB8AC3E}">
        <p14:creationId xmlns:p14="http://schemas.microsoft.com/office/powerpoint/2010/main" val="215420869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813" y="439037"/>
            <a:ext cx="8991187" cy="5864285"/>
          </a:xfrm>
          <a:prstGeom prst="rect">
            <a:avLst/>
          </a:prstGeom>
        </p:spPr>
      </p:pic>
    </p:spTree>
    <p:extLst>
      <p:ext uri="{BB962C8B-B14F-4D97-AF65-F5344CB8AC3E}">
        <p14:creationId xmlns:p14="http://schemas.microsoft.com/office/powerpoint/2010/main" val="35536006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9753"/>
            <a:ext cx="9144000" cy="5938247"/>
          </a:xfrm>
          <a:prstGeom prst="rect">
            <a:avLst/>
          </a:prstGeom>
        </p:spPr>
      </p:pic>
      <p:sp>
        <p:nvSpPr>
          <p:cNvPr id="3" name="TextBox 2"/>
          <p:cNvSpPr txBox="1"/>
          <p:nvPr/>
        </p:nvSpPr>
        <p:spPr>
          <a:xfrm>
            <a:off x="0" y="321957"/>
            <a:ext cx="2656888" cy="369332"/>
          </a:xfrm>
          <a:prstGeom prst="rect">
            <a:avLst/>
          </a:prstGeom>
          <a:noFill/>
        </p:spPr>
        <p:txBody>
          <a:bodyPr wrap="square" rtlCol="0">
            <a:spAutoFit/>
          </a:bodyPr>
          <a:lstStyle/>
          <a:p>
            <a:r>
              <a:rPr lang="en-US" dirty="0" smtClean="0"/>
              <a:t>R CMD SHLIB </a:t>
            </a:r>
            <a:r>
              <a:rPr lang="en-US" dirty="0" err="1" smtClean="0"/>
              <a:t>tax.c</a:t>
            </a:r>
            <a:endParaRPr lang="en-US" dirty="0"/>
          </a:p>
        </p:txBody>
      </p:sp>
      <p:sp>
        <p:nvSpPr>
          <p:cNvPr id="4" name="Oval 3"/>
          <p:cNvSpPr/>
          <p:nvPr/>
        </p:nvSpPr>
        <p:spPr>
          <a:xfrm>
            <a:off x="-220878" y="0"/>
            <a:ext cx="2277803" cy="952595"/>
          </a:xfrm>
          <a:prstGeom prst="ellipse">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10439" y="476297"/>
            <a:ext cx="1684194" cy="952595"/>
          </a:xfrm>
          <a:prstGeom prst="ellipse">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24244" y="1428893"/>
            <a:ext cx="2940437" cy="697192"/>
          </a:xfrm>
          <a:prstGeom prst="ellipse">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617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608" y="400366"/>
            <a:ext cx="4265705" cy="830997"/>
          </a:xfrm>
          <a:prstGeom prst="rect">
            <a:avLst/>
          </a:prstGeom>
          <a:noFill/>
        </p:spPr>
        <p:txBody>
          <a:bodyPr wrap="square" rtlCol="0">
            <a:spAutoFit/>
          </a:bodyPr>
          <a:lstStyle/>
          <a:p>
            <a:r>
              <a:rPr lang="en-US" sz="2400" b="1" dirty="0" smtClean="0">
                <a:latin typeface="Chalkduster"/>
                <a:cs typeface="Chalkduster"/>
              </a:rPr>
              <a:t>High-performance computing (</a:t>
            </a:r>
            <a:r>
              <a:rPr lang="en-US" sz="2400" b="1" dirty="0" err="1" smtClean="0">
                <a:latin typeface="Chalkduster"/>
                <a:cs typeface="Chalkduster"/>
              </a:rPr>
              <a:t>parallelR</a:t>
            </a:r>
            <a:r>
              <a:rPr lang="en-US" sz="2400" b="1" dirty="0" smtClean="0">
                <a:latin typeface="Chalkduster"/>
                <a:cs typeface="Chalkduster"/>
              </a:rPr>
              <a:t>)</a:t>
            </a:r>
            <a:endParaRPr lang="en-US" sz="2400" b="1" dirty="0">
              <a:latin typeface="Chalkduster"/>
              <a:cs typeface="Chalkduster"/>
            </a:endParaRPr>
          </a:p>
        </p:txBody>
      </p:sp>
      <p:sp>
        <p:nvSpPr>
          <p:cNvPr id="5" name="TextBox 4"/>
          <p:cNvSpPr txBox="1"/>
          <p:nvPr/>
        </p:nvSpPr>
        <p:spPr>
          <a:xfrm>
            <a:off x="5039323" y="4045618"/>
            <a:ext cx="3451218" cy="461665"/>
          </a:xfrm>
          <a:prstGeom prst="rect">
            <a:avLst/>
          </a:prstGeom>
          <a:noFill/>
        </p:spPr>
        <p:txBody>
          <a:bodyPr wrap="square" rtlCol="0">
            <a:spAutoFit/>
          </a:bodyPr>
          <a:lstStyle/>
          <a:p>
            <a:r>
              <a:rPr lang="en-US" sz="2400" b="1" dirty="0" smtClean="0">
                <a:latin typeface="Chalkduster"/>
                <a:cs typeface="Chalkduster"/>
              </a:rPr>
              <a:t>Calling C from R</a:t>
            </a:r>
            <a:endParaRPr lang="en-US" sz="2400" b="1" dirty="0">
              <a:latin typeface="Chalkduster"/>
              <a:cs typeface="Chalkduster"/>
            </a:endParaRPr>
          </a:p>
        </p:txBody>
      </p:sp>
      <p:sp>
        <p:nvSpPr>
          <p:cNvPr id="6" name="TextBox 5"/>
          <p:cNvSpPr txBox="1"/>
          <p:nvPr/>
        </p:nvSpPr>
        <p:spPr>
          <a:xfrm>
            <a:off x="593608" y="4971139"/>
            <a:ext cx="3451218" cy="830997"/>
          </a:xfrm>
          <a:prstGeom prst="rect">
            <a:avLst/>
          </a:prstGeom>
          <a:noFill/>
        </p:spPr>
        <p:txBody>
          <a:bodyPr wrap="square" rtlCol="0">
            <a:spAutoFit/>
          </a:bodyPr>
          <a:lstStyle/>
          <a:p>
            <a:r>
              <a:rPr lang="en-US" sz="2400" b="1" dirty="0" smtClean="0">
                <a:latin typeface="Chalkduster"/>
                <a:cs typeface="Chalkduster"/>
              </a:rPr>
              <a:t>Lattice dynamic optimization </a:t>
            </a:r>
            <a:endParaRPr lang="en-US" sz="2400" b="1" dirty="0">
              <a:latin typeface="Chalkduster"/>
              <a:cs typeface="Chalkduster"/>
            </a:endParaRPr>
          </a:p>
        </p:txBody>
      </p:sp>
      <p:sp>
        <p:nvSpPr>
          <p:cNvPr id="7" name="TextBox 6"/>
          <p:cNvSpPr txBox="1"/>
          <p:nvPr/>
        </p:nvSpPr>
        <p:spPr>
          <a:xfrm>
            <a:off x="4390493" y="1713521"/>
            <a:ext cx="3451218" cy="461665"/>
          </a:xfrm>
          <a:prstGeom prst="rect">
            <a:avLst/>
          </a:prstGeom>
          <a:noFill/>
        </p:spPr>
        <p:txBody>
          <a:bodyPr wrap="square" rtlCol="0">
            <a:spAutoFit/>
          </a:bodyPr>
          <a:lstStyle/>
          <a:p>
            <a:r>
              <a:rPr lang="en-US" sz="2400" b="1" dirty="0" smtClean="0">
                <a:latin typeface="Chalkduster"/>
                <a:cs typeface="Chalkduster"/>
              </a:rPr>
              <a:t>Network modeling</a:t>
            </a:r>
            <a:endParaRPr lang="en-US" sz="2400" b="1" dirty="0">
              <a:latin typeface="Chalkduster"/>
              <a:cs typeface="Chalkduster"/>
            </a:endParaRPr>
          </a:p>
        </p:txBody>
      </p:sp>
      <p:sp>
        <p:nvSpPr>
          <p:cNvPr id="8" name="TextBox 7"/>
          <p:cNvSpPr txBox="1"/>
          <p:nvPr/>
        </p:nvSpPr>
        <p:spPr>
          <a:xfrm>
            <a:off x="1684739" y="2624700"/>
            <a:ext cx="3451218" cy="461665"/>
          </a:xfrm>
          <a:prstGeom prst="rect">
            <a:avLst/>
          </a:prstGeom>
          <a:noFill/>
        </p:spPr>
        <p:txBody>
          <a:bodyPr wrap="square" rtlCol="0">
            <a:spAutoFit/>
          </a:bodyPr>
          <a:lstStyle/>
          <a:p>
            <a:r>
              <a:rPr lang="en-US" sz="2400" b="1" dirty="0" smtClean="0">
                <a:latin typeface="Chalkduster"/>
                <a:cs typeface="Chalkduster"/>
              </a:rPr>
              <a:t>Optimization</a:t>
            </a:r>
            <a:endParaRPr lang="en-US" sz="2400" b="1" dirty="0">
              <a:latin typeface="Chalkduster"/>
              <a:cs typeface="Chalkduster"/>
            </a:endParaRPr>
          </a:p>
        </p:txBody>
      </p:sp>
      <p:sp>
        <p:nvSpPr>
          <p:cNvPr id="9" name="TextBox 8"/>
          <p:cNvSpPr txBox="1"/>
          <p:nvPr/>
        </p:nvSpPr>
        <p:spPr>
          <a:xfrm>
            <a:off x="4859313" y="5539037"/>
            <a:ext cx="3451218" cy="1200328"/>
          </a:xfrm>
          <a:prstGeom prst="rect">
            <a:avLst/>
          </a:prstGeom>
          <a:noFill/>
        </p:spPr>
        <p:txBody>
          <a:bodyPr wrap="square" rtlCol="0">
            <a:spAutoFit/>
          </a:bodyPr>
          <a:lstStyle/>
          <a:p>
            <a:r>
              <a:rPr lang="en-US" sz="2400" b="1" dirty="0" smtClean="0">
                <a:latin typeface="Chalkduster"/>
                <a:cs typeface="Chalkduster"/>
              </a:rPr>
              <a:t>High-dimensional distributions with copulas</a:t>
            </a:r>
            <a:endParaRPr lang="en-US" sz="2400" b="1" dirty="0">
              <a:latin typeface="Chalkduster"/>
              <a:cs typeface="Chalkduster"/>
            </a:endParaRPr>
          </a:p>
        </p:txBody>
      </p:sp>
      <p:sp>
        <p:nvSpPr>
          <p:cNvPr id="10" name="TextBox 9"/>
          <p:cNvSpPr txBox="1"/>
          <p:nvPr/>
        </p:nvSpPr>
        <p:spPr>
          <a:xfrm>
            <a:off x="0" y="3752905"/>
            <a:ext cx="3451218" cy="461665"/>
          </a:xfrm>
          <a:prstGeom prst="rect">
            <a:avLst/>
          </a:prstGeom>
          <a:noFill/>
        </p:spPr>
        <p:txBody>
          <a:bodyPr wrap="square" rtlCol="0">
            <a:spAutoFit/>
          </a:bodyPr>
          <a:lstStyle/>
          <a:p>
            <a:r>
              <a:rPr lang="en-US" sz="2400" b="1" dirty="0" smtClean="0">
                <a:latin typeface="Chalkduster"/>
                <a:cs typeface="Chalkduster"/>
              </a:rPr>
              <a:t>Web functions</a:t>
            </a:r>
            <a:endParaRPr lang="en-US" sz="2400" b="1" dirty="0">
              <a:latin typeface="Chalkduster"/>
              <a:cs typeface="Chalkduster"/>
            </a:endParaRPr>
          </a:p>
        </p:txBody>
      </p:sp>
      <p:sp>
        <p:nvSpPr>
          <p:cNvPr id="11" name="TextBox 10"/>
          <p:cNvSpPr txBox="1"/>
          <p:nvPr/>
        </p:nvSpPr>
        <p:spPr>
          <a:xfrm>
            <a:off x="5328680" y="2486200"/>
            <a:ext cx="1463316" cy="1200329"/>
          </a:xfrm>
          <a:prstGeom prst="rect">
            <a:avLst/>
          </a:prstGeom>
          <a:noFill/>
        </p:spPr>
        <p:txBody>
          <a:bodyPr wrap="square" rtlCol="0">
            <a:spAutoFit/>
          </a:bodyPr>
          <a:lstStyle/>
          <a:p>
            <a:r>
              <a:rPr lang="en-US" sz="7200" b="1" dirty="0" smtClean="0">
                <a:solidFill>
                  <a:srgbClr val="FF0000"/>
                </a:solidFill>
              </a:rPr>
              <a:t>Q?</a:t>
            </a:r>
            <a:endParaRPr lang="en-US" sz="7200" b="1" dirty="0">
              <a:solidFill>
                <a:srgbClr val="FF0000"/>
              </a:solidFill>
            </a:endParaRPr>
          </a:p>
        </p:txBody>
      </p:sp>
      <p:sp>
        <p:nvSpPr>
          <p:cNvPr id="2" name="TextBox 1"/>
          <p:cNvSpPr txBox="1"/>
          <p:nvPr/>
        </p:nvSpPr>
        <p:spPr>
          <a:xfrm>
            <a:off x="5923121" y="400366"/>
            <a:ext cx="2898549" cy="830997"/>
          </a:xfrm>
          <a:prstGeom prst="rect">
            <a:avLst/>
          </a:prstGeom>
          <a:noFill/>
        </p:spPr>
        <p:txBody>
          <a:bodyPr wrap="square" rtlCol="0">
            <a:spAutoFit/>
          </a:bodyPr>
          <a:lstStyle/>
          <a:p>
            <a:r>
              <a:rPr lang="en-US" sz="2400" b="1" dirty="0">
                <a:latin typeface="Chalkduster"/>
                <a:cs typeface="Chalkduster"/>
              </a:rPr>
              <a:t>Community detection</a:t>
            </a:r>
          </a:p>
        </p:txBody>
      </p:sp>
    </p:spTree>
    <p:extLst>
      <p:ext uri="{BB962C8B-B14F-4D97-AF65-F5344CB8AC3E}">
        <p14:creationId xmlns:p14="http://schemas.microsoft.com/office/powerpoint/2010/main" val="355192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57378146"/>
              </p:ext>
            </p:extLst>
          </p:nvPr>
        </p:nvGraphicFramePr>
        <p:xfrm>
          <a:off x="426542" y="218984"/>
          <a:ext cx="3656509" cy="21211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349671685"/>
              </p:ext>
            </p:extLst>
          </p:nvPr>
        </p:nvGraphicFramePr>
        <p:xfrm>
          <a:off x="513790" y="2307410"/>
          <a:ext cx="3780716" cy="2082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2510034112"/>
              </p:ext>
            </p:extLst>
          </p:nvPr>
        </p:nvGraphicFramePr>
        <p:xfrm>
          <a:off x="513790" y="4613244"/>
          <a:ext cx="3780716" cy="2274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2492551967"/>
              </p:ext>
            </p:extLst>
          </p:nvPr>
        </p:nvGraphicFramePr>
        <p:xfrm>
          <a:off x="5031261" y="186265"/>
          <a:ext cx="4211499" cy="21211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ext uri="{D42A27DB-BD31-4B8C-83A1-F6EECF244321}">
                <p14:modId xmlns:p14="http://schemas.microsoft.com/office/powerpoint/2010/main" val="3628226519"/>
              </p:ext>
            </p:extLst>
          </p:nvPr>
        </p:nvGraphicFramePr>
        <p:xfrm>
          <a:off x="5031261" y="2340129"/>
          <a:ext cx="4161210" cy="22359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a:graphicFrameLocks/>
          </p:cNvGraphicFramePr>
          <p:nvPr>
            <p:extLst>
              <p:ext uri="{D42A27DB-BD31-4B8C-83A1-F6EECF244321}">
                <p14:modId xmlns:p14="http://schemas.microsoft.com/office/powerpoint/2010/main" val="187836483"/>
              </p:ext>
            </p:extLst>
          </p:nvPr>
        </p:nvGraphicFramePr>
        <p:xfrm>
          <a:off x="5031260" y="4576038"/>
          <a:ext cx="4112739" cy="2274325"/>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p:cNvSpPr txBox="1"/>
          <p:nvPr/>
        </p:nvSpPr>
        <p:spPr>
          <a:xfrm>
            <a:off x="3797462" y="1599"/>
            <a:ext cx="2047105" cy="369332"/>
          </a:xfrm>
          <a:prstGeom prst="rect">
            <a:avLst/>
          </a:prstGeom>
          <a:noFill/>
        </p:spPr>
        <p:txBody>
          <a:bodyPr wrap="none" rtlCol="0">
            <a:spAutoFit/>
          </a:bodyPr>
          <a:lstStyle/>
          <a:p>
            <a:r>
              <a:rPr lang="en-US" dirty="0" smtClean="0"/>
              <a:t>Comparative Statics</a:t>
            </a:r>
            <a:endParaRPr lang="en-US" dirty="0"/>
          </a:p>
        </p:txBody>
      </p:sp>
    </p:spTree>
    <p:extLst>
      <p:ext uri="{BB962C8B-B14F-4D97-AF65-F5344CB8AC3E}">
        <p14:creationId xmlns:p14="http://schemas.microsoft.com/office/powerpoint/2010/main" val="31405884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915</TotalTime>
  <Words>980</Words>
  <Application>Microsoft Macintosh PowerPoint</Application>
  <PresentationFormat>On-screen Show (4:3)</PresentationFormat>
  <Paragraphs>210</Paragraphs>
  <Slides>80</Slides>
  <Notes>14</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R in Academic Finance (From Theory to Practice)</vt:lpstr>
      <vt:lpstr>Outline</vt:lpstr>
      <vt:lpstr>PowerPoint Presentation</vt:lpstr>
      <vt:lpstr>General Principles</vt:lpstr>
      <vt:lpstr>PowerPoint Presentation</vt:lpstr>
      <vt:lpstr>PowerPoint Presentation</vt:lpstr>
      <vt:lpstr>PowerPoint Presentation</vt:lpstr>
      <vt:lpstr>PowerPoint Presentation</vt:lpstr>
      <vt:lpstr>PowerPoint Presentation</vt:lpstr>
      <vt:lpstr>Managing Systemic Risk by analyzing networks using R (and other tools)    The MIDAS Project @IBM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Modifying Home Loans with R models</vt:lpstr>
      <vt:lpstr>PowerPoint Presentation</vt:lpstr>
      <vt:lpstr>PowerPoint Presentation</vt:lpstr>
      <vt:lpstr>PowerPoint Presentation</vt:lpstr>
      <vt:lpstr>PowerPoint Presentation</vt:lpstr>
      <vt:lpstr>Model</vt:lpstr>
      <vt:lpstr>“Iso-Service” Surface</vt:lpstr>
      <vt:lpstr>Some R</vt:lpstr>
      <vt:lpstr>Cure risk and Re-default Risk</vt:lpstr>
      <vt:lpstr>PowerPoint Presentation</vt:lpstr>
      <vt:lpstr>Logit: Explaining Re-default</vt:lpstr>
      <vt:lpstr>PowerPoint Presentation</vt:lpstr>
      <vt:lpstr>PowerPoint Presentation</vt:lpstr>
      <vt:lpstr>Portfolio Optimization using R   </vt:lpstr>
      <vt:lpstr>Standard Optimization Problem</vt:lpstr>
      <vt:lpstr>An alternate problem</vt:lpstr>
      <vt:lpstr>PowerPoint Presentation</vt:lpstr>
      <vt:lpstr>PowerPoint Presentation</vt:lpstr>
      <vt:lpstr>Sub-portfolios and overall portfolio</vt:lpstr>
      <vt:lpstr>Real portfolios versus virtual portfolios</vt:lpstr>
      <vt:lpstr>Risk as probability of losses</vt:lpstr>
      <vt:lpstr>Efficient Frontiers in the BPT  (Mental Account) World</vt:lpstr>
      <vt:lpstr>Short-Selling Constraints</vt:lpstr>
      <vt:lpstr>Modified Problem</vt:lpstr>
      <vt:lpstr>MV Frontier with Short-selling</vt:lpstr>
      <vt:lpstr>Deviating from Normality with Copulas</vt:lpstr>
      <vt:lpstr>Gaussian Copula</vt:lpstr>
      <vt:lpstr>Extended Optimization Problem</vt:lpstr>
      <vt:lpstr>PowerPoint Presentation</vt:lpstr>
      <vt:lpstr>Solution</vt:lpstr>
      <vt:lpstr>Structured Product:  The Barrier-M-note</vt:lpstr>
      <vt:lpstr>Barrier-M Note</vt:lpstr>
      <vt:lpstr>“Truncated Straddle”</vt:lpstr>
      <vt:lpstr>Venture Capital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PEDAGOGICAL USES FOR R USING THE WEB   </vt:lpstr>
      <vt:lpstr>PowerPoint Presentation</vt:lpstr>
      <vt:lpstr>PowerPoint Presentation</vt:lpstr>
      <vt:lpstr>PowerPoint Presentation</vt:lpstr>
      <vt:lpstr>PowerPoint Presentation</vt:lpstr>
      <vt:lpstr>PowerPoint Presentation</vt:lpstr>
    </vt:vector>
  </TitlesOfParts>
  <Company>Santa Clara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 in Academic Finance</dc:title>
  <dc:creator>S D</dc:creator>
  <cp:lastModifiedBy>Sanjiv Das</cp:lastModifiedBy>
  <cp:revision>91</cp:revision>
  <dcterms:created xsi:type="dcterms:W3CDTF">2011-10-19T21:22:31Z</dcterms:created>
  <dcterms:modified xsi:type="dcterms:W3CDTF">2013-05-18T12:21:08Z</dcterms:modified>
</cp:coreProperties>
</file>