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9" r:id="rId3"/>
    <p:sldId id="264" r:id="rId4"/>
    <p:sldId id="343" r:id="rId5"/>
    <p:sldId id="344" r:id="rId6"/>
    <p:sldId id="266" r:id="rId7"/>
    <p:sldId id="337" r:id="rId8"/>
    <p:sldId id="269" r:id="rId9"/>
    <p:sldId id="365" r:id="rId10"/>
    <p:sldId id="272" r:id="rId11"/>
    <p:sldId id="295" r:id="rId12"/>
    <p:sldId id="278" r:id="rId13"/>
    <p:sldId id="361" r:id="rId14"/>
    <p:sldId id="341" r:id="rId15"/>
    <p:sldId id="279" r:id="rId16"/>
    <p:sldId id="301" r:id="rId17"/>
    <p:sldId id="303" r:id="rId18"/>
    <p:sldId id="324" r:id="rId19"/>
    <p:sldId id="366" r:id="rId20"/>
    <p:sldId id="306" r:id="rId21"/>
    <p:sldId id="307" r:id="rId22"/>
    <p:sldId id="308" r:id="rId23"/>
    <p:sldId id="362" r:id="rId24"/>
    <p:sldId id="363" r:id="rId25"/>
    <p:sldId id="364" r:id="rId26"/>
    <p:sldId id="368" r:id="rId27"/>
    <p:sldId id="367" r:id="rId28"/>
    <p:sldId id="3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133BE3-0265-4B91-B61B-898038B82172}">
          <p14:sldIdLst>
            <p14:sldId id="257"/>
            <p14:sldId id="259"/>
            <p14:sldId id="264"/>
            <p14:sldId id="343"/>
            <p14:sldId id="344"/>
            <p14:sldId id="266"/>
            <p14:sldId id="337"/>
            <p14:sldId id="269"/>
            <p14:sldId id="365"/>
            <p14:sldId id="272"/>
            <p14:sldId id="295"/>
            <p14:sldId id="278"/>
            <p14:sldId id="361"/>
            <p14:sldId id="341"/>
            <p14:sldId id="279"/>
            <p14:sldId id="301"/>
            <p14:sldId id="303"/>
            <p14:sldId id="324"/>
            <p14:sldId id="366"/>
            <p14:sldId id="306"/>
            <p14:sldId id="307"/>
            <p14:sldId id="308"/>
            <p14:sldId id="362"/>
            <p14:sldId id="363"/>
            <p14:sldId id="364"/>
            <p14:sldId id="368"/>
            <p14:sldId id="367"/>
            <p14:sldId id="358"/>
          </p14:sldIdLst>
        </p14:section>
        <p14:section name="Untitled Section" id="{4417C606-FAC1-4610-846F-E5877E6F5857}">
          <p14:sldIdLst/>
        </p14:section>
        <p14:section name="Untitled Section" id="{BBE874BB-B9E8-485E-8942-5AE993B5B6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B4C6-9556-4E41-875B-E62405CF61F8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B29A7-7630-4325-9C0A-3B849C13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C9802-038C-49D6-8604-0760BEB7A8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1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61F09-E623-4AFF-B303-5307A7FC73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0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E78FF-1898-4948-B3AD-D111AF2E63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67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B0B0642-DE40-48A3-AAAB-4C1350DB0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7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AD56B09-39DD-4D0B-B05D-49D0B7696F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73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13993DD-F4F0-442C-8199-5B57C4365E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63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72FDFD8-0B79-4091-AABB-1C2140EAE3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9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30AE290-7118-4F5F-B38F-5FE5A0A9B8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94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BCBD527-248C-4787-88FA-625FAC2D45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4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834E48B-CA89-4901-B42B-FD75C81A22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249C-CC70-4E40-8F00-E549C024B0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1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E1918-F22C-4248-96E1-3F8E6F7AC4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7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2DBD2-D139-4B2C-B366-ACC4973F80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2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CD73A-4839-43C1-97B3-69EADCC26B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1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5F072-BF10-41EC-B5B5-6759F16003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48C50-9934-478E-AAC5-DD1B52BE3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9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9D1F-DF91-443C-AAD3-3CA289F669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3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8AAF-FB6A-4A23-8048-10E398ED54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80FE18-96C7-4B3C-8D52-827DCBE9B83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925" y="1066801"/>
            <a:ext cx="8871045" cy="1976650"/>
          </a:xfrm>
        </p:spPr>
        <p:txBody>
          <a:bodyPr/>
          <a:lstStyle/>
          <a:p>
            <a:r>
              <a:rPr lang="en-US" sz="4000" b="1" dirty="0">
                <a:solidFill>
                  <a:schemeClr val="accent2"/>
                </a:solidFill>
              </a:rPr>
              <a:t>Price Discovery </a:t>
            </a:r>
            <a:r>
              <a:rPr lang="en-US" sz="4000" b="1" dirty="0" smtClean="0">
                <a:solidFill>
                  <a:schemeClr val="accent2"/>
                </a:solidFill>
              </a:rPr>
              <a:t>Share: </a:t>
            </a:r>
            <a:r>
              <a:rPr lang="en-US" sz="4000" b="1" dirty="0">
                <a:solidFill>
                  <a:schemeClr val="accent2"/>
                </a:solidFill>
              </a:rPr>
              <a:t>An Order Invariant Measure of Price Discovery with Application to Exchange-Traded Funds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780430"/>
            <a:ext cx="7696200" cy="2772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smtClean="0"/>
              <a:t>By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Syed </a:t>
            </a:r>
            <a:r>
              <a:rPr lang="en-US" sz="2800" b="1" i="1" dirty="0" err="1" smtClean="0"/>
              <a:t>Galib</a:t>
            </a:r>
            <a:r>
              <a:rPr lang="en-US" sz="2800" b="1" i="1" dirty="0" smtClean="0"/>
              <a:t> Sultan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University of Washington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and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Eric Zivot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University of Washington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0153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Simulation: </a:t>
            </a:r>
            <a:r>
              <a:rPr lang="en-US" sz="3600" b="1" dirty="0">
                <a:solidFill>
                  <a:schemeClr val="accent2"/>
                </a:solidFill>
              </a:rPr>
              <a:t>A two-market “Roll”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28048" y="1311876"/>
                <a:ext cx="10654352" cy="5039496"/>
              </a:xfrm>
            </p:spPr>
            <p:txBody>
              <a:bodyPr/>
              <a:lstStyle/>
              <a:p>
                <a:pPr algn="just"/>
                <a:r>
                  <a:rPr lang="en-US" dirty="0" smtClean="0"/>
                  <a:t>Efficient </a:t>
                </a:r>
                <a:r>
                  <a:rPr lang="en-US" dirty="0"/>
                  <a:t>price: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𝑚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𝑚</m:t>
                        </m:r>
                      </m:e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−1</m:t>
                        </m:r>
                      </m:sub>
                    </m:sSub>
                    <m:r>
                      <a:rPr lang="en-US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𝑢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𝑢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  <m:r>
                      <a:rPr lang="en-US" i="1"/>
                      <m:t>~ </m:t>
                    </m:r>
                    <m:r>
                      <a:rPr lang="en-US" i="1"/>
                      <m:t>𝑁</m:t>
                    </m:r>
                    <m:r>
                      <a:rPr lang="en-US" i="1"/>
                      <m:t>(0,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𝜎</m:t>
                        </m:r>
                      </m:e>
                      <m:sub>
                        <m:r>
                          <a:rPr lang="en-US" i="1"/>
                          <m:t>𝑢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</a:t>
                </a:r>
                <a:endParaRPr lang="en-US" dirty="0"/>
              </a:p>
              <a:p>
                <a:pPr algn="just"/>
                <a:r>
                  <a:rPr lang="en-US" dirty="0"/>
                  <a:t>Trade direction: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𝑞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  <m:r>
                      <a:rPr lang="en-US" i="1"/>
                      <m:t>=±1</m:t>
                    </m:r>
                  </m:oMath>
                </a14:m>
                <a:r>
                  <a:rPr lang="en-US" dirty="0"/>
                  <a:t>, each with pr. ½ for </a:t>
                </a:r>
                <a14:m>
                  <m:oMath xmlns:m="http://schemas.openxmlformats.org/officeDocument/2006/math">
                    <m:r>
                      <a:rPr lang="en-US" i="1"/>
                      <m:t>𝑖</m:t>
                    </m:r>
                    <m:r>
                      <a:rPr lang="en-US" i="1"/>
                      <m:t>=1,2</m:t>
                    </m:r>
                  </m:oMath>
                </a14:m>
                <a:r>
                  <a:rPr lang="en-US" dirty="0" smtClean="0"/>
                  <a:t>, a buy/sell indicator variable, + implies buy and – implies sell. c is cost of </a:t>
                </a:r>
                <a:r>
                  <a:rPr lang="en-US" dirty="0" smtClean="0"/>
                  <a:t>trade (e.g. clearing </a:t>
                </a:r>
                <a:r>
                  <a:rPr lang="en-US" dirty="0" smtClean="0"/>
                  <a:t>fees</a:t>
                </a:r>
                <a:r>
                  <a:rPr lang="en-US" dirty="0" smtClean="0"/>
                  <a:t>).</a:t>
                </a:r>
                <a:endParaRPr lang="en-US" dirty="0"/>
              </a:p>
              <a:p>
                <a:pPr algn="just"/>
                <a:r>
                  <a:rPr lang="en-US" dirty="0"/>
                  <a:t>Transaction price: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𝑝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𝑚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  <m:r>
                      <a:rPr lang="en-US" i="1"/>
                      <m:t>+</m:t>
                    </m:r>
                    <m:r>
                      <a:rPr lang="en-US" i="1"/>
                      <m:t>𝑐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𝑞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    for </a:t>
                </a:r>
                <a14:m>
                  <m:oMath xmlns:m="http://schemas.openxmlformats.org/officeDocument/2006/math">
                    <m:r>
                      <a:rPr lang="en-US" i="1"/>
                      <m:t>=1,2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</a:t>
                </a:r>
                <a:endParaRPr lang="en-US" dirty="0"/>
              </a:p>
              <a:p>
                <a:pPr algn="just"/>
                <a:r>
                  <a:rPr lang="en-US" dirty="0" smtClean="0"/>
                  <a:t>Each </a:t>
                </a:r>
                <a:r>
                  <a:rPr lang="en-US" dirty="0" smtClean="0"/>
                  <a:t>market </a:t>
                </a:r>
                <a:r>
                  <a:rPr lang="en-US" dirty="0" smtClean="0"/>
                  <a:t>has 50% Price Discovery </a:t>
                </a:r>
                <a:r>
                  <a:rPr lang="en-US" dirty="0" smtClean="0"/>
                  <a:t>Share</a:t>
                </a:r>
                <a:endParaRPr lang="en-US" dirty="0"/>
              </a:p>
              <a:p>
                <a:pPr algn="just"/>
                <a:r>
                  <a:rPr lang="en-US" dirty="0"/>
                  <a:t>The model was simulated using parameter values c =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𝜎</m:t>
                        </m:r>
                      </m:e>
                      <m:sub>
                        <m:r>
                          <a:rPr lang="en-US" i="1"/>
                          <m:t>𝑢</m:t>
                        </m:r>
                      </m:sub>
                    </m:sSub>
                    <m:r>
                      <a:rPr lang="en-US" i="1"/>
                      <m:t>=1</m:t>
                    </m:r>
                  </m:oMath>
                </a14:m>
                <a:r>
                  <a:rPr lang="en-US" dirty="0"/>
                  <a:t> for 1000 samples of 100,000 observations. IS and </a:t>
                </a:r>
                <a:r>
                  <a:rPr lang="en-US" dirty="0" smtClean="0"/>
                  <a:t>PDS </a:t>
                </a:r>
                <a:r>
                  <a:rPr lang="en-US" dirty="0" smtClean="0"/>
                  <a:t>analyses </a:t>
                </a:r>
                <a:r>
                  <a:rPr lang="en-US" dirty="0"/>
                  <a:t>are based on </a:t>
                </a:r>
                <a:r>
                  <a:rPr lang="en-US" dirty="0"/>
                  <a:t>V</a:t>
                </a:r>
                <a:r>
                  <a:rPr lang="en-US" dirty="0" smtClean="0"/>
                  <a:t>ECM (20).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8048" y="1311876"/>
                <a:ext cx="10654352" cy="5039496"/>
              </a:xfrm>
              <a:blipFill rotWithShape="0">
                <a:blip r:embed="rId2"/>
                <a:stretch>
                  <a:fillRect l="-1259" t="-1451" r="-1487" b="-3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9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Simulation: </a:t>
            </a:r>
            <a:r>
              <a:rPr lang="en-US" sz="3600" b="1" dirty="0">
                <a:solidFill>
                  <a:schemeClr val="accent2"/>
                </a:solidFill>
              </a:rPr>
              <a:t>A two-market “Roll”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225882"/>
              </p:ext>
            </p:extLst>
          </p:nvPr>
        </p:nvGraphicFramePr>
        <p:xfrm>
          <a:off x="1974376" y="1895143"/>
          <a:ext cx="877824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4560"/>
                <a:gridCol w="2194560"/>
                <a:gridCol w="2194560"/>
                <a:gridCol w="219456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Structural</a:t>
                      </a:r>
                      <a:r>
                        <a:rPr lang="en-US" sz="2000" baseline="0" dirty="0" smtClean="0"/>
                        <a:t> price discovery share of market 1 = 0.5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Hasbrouck (1995) model:</a:t>
                      </a:r>
                      <a:r>
                        <a:rPr lang="en-US" sz="2000" baseline="0" dirty="0" smtClean="0"/>
                        <a:t> IS for Market 1</a:t>
                      </a:r>
                      <a:endParaRPr lang="en-US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upper </a:t>
                      </a:r>
                      <a:r>
                        <a:rPr lang="en-US" sz="2000" dirty="0" smtClean="0"/>
                        <a:t>bound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lower </a:t>
                      </a:r>
                      <a:r>
                        <a:rPr lang="en-US" sz="2000" dirty="0" smtClean="0"/>
                        <a:t>bound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PDS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Standard</a:t>
                      </a:r>
                      <a:r>
                        <a:rPr lang="en-US" sz="2000" baseline="0" dirty="0" smtClean="0"/>
                        <a:t> Deviation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95% confidence interval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[0.766, 0.812]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[0.188, 0.235]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[0.466, 0.535]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1727" y="4956463"/>
            <a:ext cx="11066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Upper </a:t>
            </a:r>
            <a:r>
              <a:rPr lang="en-US" sz="3200" dirty="0" smtClean="0"/>
              <a:t>bound minus </a:t>
            </a:r>
            <a:r>
              <a:rPr lang="en-US" sz="3200" dirty="0" smtClean="0"/>
              <a:t>lower bound </a:t>
            </a:r>
            <a:r>
              <a:rPr lang="en-US" sz="3200" dirty="0" smtClean="0"/>
              <a:t>is </a:t>
            </a:r>
            <a:r>
              <a:rPr lang="en-US" sz="3200" dirty="0" smtClean="0"/>
              <a:t>wide and not informative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PDS gives accurate estimate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36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36" y="274638"/>
            <a:ext cx="11281064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Empirical Application: Exchange-Traded Funds (ETFs)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security that tracks an </a:t>
            </a:r>
            <a:r>
              <a:rPr lang="en-US" dirty="0" smtClean="0"/>
              <a:t>index but </a:t>
            </a:r>
            <a:r>
              <a:rPr lang="en-US" dirty="0"/>
              <a:t>trades like a stock on an exchange.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Diversification, </a:t>
            </a:r>
            <a:r>
              <a:rPr lang="en-US" dirty="0"/>
              <a:t>low expense ratio, </a:t>
            </a:r>
            <a:r>
              <a:rPr lang="en-US" dirty="0" smtClean="0"/>
              <a:t>and tax </a:t>
            </a:r>
            <a:r>
              <a:rPr lang="en-US" dirty="0"/>
              <a:t>efficiency </a:t>
            </a:r>
            <a:r>
              <a:rPr lang="en-US" dirty="0" smtClean="0"/>
              <a:t>make </a:t>
            </a:r>
            <a:r>
              <a:rPr lang="en-US" dirty="0"/>
              <a:t>ETFs </a:t>
            </a:r>
            <a:r>
              <a:rPr lang="en-US" dirty="0" smtClean="0"/>
              <a:t> attractive for </a:t>
            </a:r>
            <a:r>
              <a:rPr lang="en-US" dirty="0"/>
              <a:t>investment and risk management purposes</a:t>
            </a:r>
            <a:r>
              <a:rPr lang="en-U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Flash crash on May 6, 2010 is attributed to failure in price discovery of </a:t>
            </a:r>
            <a:r>
              <a:rPr lang="en-US" dirty="0" smtClean="0"/>
              <a:t>ETFs.</a:t>
            </a:r>
            <a:endParaRPr lang="en-US" dirty="0" smtClean="0"/>
          </a:p>
          <a:p>
            <a:pPr marL="0" indent="0" algn="just">
              <a:buNone/>
            </a:pP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4188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Empirical </a:t>
            </a:r>
            <a:r>
              <a:rPr lang="en-US" sz="3600" b="1" dirty="0" smtClean="0">
                <a:solidFill>
                  <a:schemeClr val="accent2"/>
                </a:solidFill>
              </a:rPr>
              <a:t>Application: ETFs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endParaRPr lang="en-US" sz="1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“Duplication of ETFs”: Proliferation of ETFs that track the </a:t>
            </a:r>
            <a:r>
              <a:rPr lang="en-US" dirty="0" smtClean="0"/>
              <a:t>same index.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SPY </a:t>
            </a:r>
            <a:r>
              <a:rPr lang="en-US" dirty="0" smtClean="0"/>
              <a:t>(</a:t>
            </a:r>
            <a:r>
              <a:rPr lang="en-US" dirty="0" smtClean="0"/>
              <a:t>SPDR</a:t>
            </a:r>
            <a:r>
              <a:rPr lang="en-US" dirty="0" smtClean="0"/>
              <a:t>), </a:t>
            </a:r>
            <a:r>
              <a:rPr lang="en-US" dirty="0"/>
              <a:t>IVV </a:t>
            </a:r>
            <a:r>
              <a:rPr lang="en-US" dirty="0" smtClean="0"/>
              <a:t>(</a:t>
            </a:r>
            <a:r>
              <a:rPr lang="en-US" dirty="0" err="1" smtClean="0"/>
              <a:t>iShares</a:t>
            </a:r>
            <a:r>
              <a:rPr lang="en-US" dirty="0"/>
              <a:t>) and VOO </a:t>
            </a:r>
            <a:r>
              <a:rPr lang="en-US" dirty="0" smtClean="0"/>
              <a:t>(Vanguard</a:t>
            </a:r>
            <a:r>
              <a:rPr lang="en-US" dirty="0"/>
              <a:t>) track S&amp;P 500 </a:t>
            </a:r>
            <a:r>
              <a:rPr lang="en-US" dirty="0" smtClean="0"/>
              <a:t>index</a:t>
            </a:r>
            <a:r>
              <a:rPr lang="en-US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IWM </a:t>
            </a:r>
            <a:r>
              <a:rPr lang="en-US" dirty="0" smtClean="0"/>
              <a:t>(</a:t>
            </a:r>
            <a:r>
              <a:rPr lang="en-US" dirty="0" err="1" smtClean="0"/>
              <a:t>iShares</a:t>
            </a:r>
            <a:r>
              <a:rPr lang="en-US" dirty="0"/>
              <a:t>), VTWO </a:t>
            </a:r>
            <a:r>
              <a:rPr lang="en-US" dirty="0" smtClean="0"/>
              <a:t>(Vanguard</a:t>
            </a:r>
            <a:r>
              <a:rPr lang="en-US" dirty="0"/>
              <a:t>) and TWOK </a:t>
            </a:r>
            <a:r>
              <a:rPr lang="en-US" dirty="0" smtClean="0"/>
              <a:t>(SPDR</a:t>
            </a:r>
            <a:r>
              <a:rPr lang="en-US" dirty="0"/>
              <a:t>) track </a:t>
            </a:r>
            <a:r>
              <a:rPr lang="en-US" dirty="0" smtClean="0"/>
              <a:t>Russell </a:t>
            </a:r>
            <a:r>
              <a:rPr lang="en-US" dirty="0"/>
              <a:t>2000 index 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QQEW </a:t>
            </a:r>
            <a:r>
              <a:rPr lang="en-US" dirty="0" smtClean="0"/>
              <a:t>(First </a:t>
            </a:r>
            <a:r>
              <a:rPr lang="en-US" dirty="0"/>
              <a:t>Trust) and QQQE </a:t>
            </a:r>
            <a:r>
              <a:rPr lang="en-US" dirty="0" smtClean="0"/>
              <a:t>(</a:t>
            </a:r>
            <a:r>
              <a:rPr lang="en-US" dirty="0" err="1" smtClean="0"/>
              <a:t>Direxion</a:t>
            </a:r>
            <a:r>
              <a:rPr lang="en-US" dirty="0"/>
              <a:t>) track NASDAQ-100 equal weighted index. </a:t>
            </a:r>
          </a:p>
          <a:p>
            <a:pPr marL="0" indent="0" algn="just">
              <a:buNone/>
            </a:pPr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19" y="274638"/>
            <a:ext cx="11425881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Empirical Application: </a:t>
            </a:r>
            <a:r>
              <a:rPr lang="en-US" sz="3600" b="1" dirty="0" smtClean="0">
                <a:solidFill>
                  <a:schemeClr val="accent2"/>
                </a:solidFill>
              </a:rPr>
              <a:t>Questions of Interest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Does the proliferation of </a:t>
            </a:r>
            <a:r>
              <a:rPr lang="en-US" dirty="0" smtClean="0"/>
              <a:t>identical or closely related ETFs adversely </a:t>
            </a:r>
            <a:r>
              <a:rPr lang="en-US" dirty="0"/>
              <a:t>affect the price discovery process</a:t>
            </a:r>
            <a:r>
              <a:rPr lang="en-US" dirty="0" smtClean="0"/>
              <a:t>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Which ETF is the </a:t>
            </a:r>
            <a:r>
              <a:rPr lang="en-US" dirty="0"/>
              <a:t>price leader/follower among </a:t>
            </a:r>
            <a:r>
              <a:rPr lang="en-US" dirty="0" smtClean="0"/>
              <a:t>identical ETFs in different markets and market conditions</a:t>
            </a:r>
            <a:r>
              <a:rPr lang="en-US" dirty="0" smtClean="0"/>
              <a:t>?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Which </a:t>
            </a:r>
            <a:r>
              <a:rPr lang="en-US" dirty="0" smtClean="0"/>
              <a:t>ETF price serves as a dominant source of information in S&amp;P 500 ETF trading</a:t>
            </a:r>
            <a:r>
              <a:rPr lang="en-US" sz="2400" dirty="0"/>
              <a:t>?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58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" y="274638"/>
            <a:ext cx="11335265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Choice of ETFs for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7301"/>
            <a:ext cx="10972800" cy="452596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We </a:t>
            </a:r>
            <a:r>
              <a:rPr lang="en-US" dirty="0" smtClean="0"/>
              <a:t>choose </a:t>
            </a:r>
            <a:r>
              <a:rPr lang="en-US" dirty="0"/>
              <a:t>SPY and IVV for our empirical exercise since they are almost similar in terms of portfolio weights, prices (</a:t>
            </a:r>
            <a:r>
              <a:rPr lang="en-US" dirty="0" smtClean="0"/>
              <a:t>roughly 1/10</a:t>
            </a:r>
            <a:r>
              <a:rPr lang="en-US" baseline="30000" dirty="0" smtClean="0"/>
              <a:t>th</a:t>
            </a:r>
            <a:r>
              <a:rPr lang="en-US" dirty="0" smtClean="0"/>
              <a:t> of S&amp;P 500 index) and expense ratios. Majority of trade volume occurs in these two ETFs.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Marshal et </a:t>
            </a:r>
            <a:r>
              <a:rPr lang="en-US" dirty="0" smtClean="0"/>
              <a:t>al. </a:t>
            </a:r>
            <a:r>
              <a:rPr lang="en-US" dirty="0"/>
              <a:t>(2013): </a:t>
            </a:r>
            <a:r>
              <a:rPr lang="en-US" dirty="0" smtClean="0"/>
              <a:t>Traders treat SPY </a:t>
            </a:r>
            <a:r>
              <a:rPr lang="en-US" dirty="0"/>
              <a:t>and IVV </a:t>
            </a:r>
            <a:r>
              <a:rPr lang="en-US" dirty="0" smtClean="0"/>
              <a:t>as perfect </a:t>
            </a:r>
            <a:r>
              <a:rPr lang="en-US" dirty="0" smtClean="0"/>
              <a:t>substitutes </a:t>
            </a:r>
            <a:r>
              <a:rPr lang="en-US" dirty="0"/>
              <a:t>but </a:t>
            </a:r>
            <a:r>
              <a:rPr lang="en-US" dirty="0" smtClean="0"/>
              <a:t>they are not. </a:t>
            </a:r>
            <a:r>
              <a:rPr lang="en-US" dirty="0"/>
              <a:t>Arbitrage opportunity between SPY and IVV arises from mispricing.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SPY and IVV prices are co-integrated with co-integrating vector </a:t>
            </a:r>
            <a:r>
              <a:rPr lang="en-US" dirty="0" smtClean="0"/>
              <a:t>(1</a:t>
            </a:r>
            <a:r>
              <a:rPr lang="en-US" dirty="0"/>
              <a:t>,-</a:t>
            </a:r>
            <a:r>
              <a:rPr lang="en-US" dirty="0" smtClean="0"/>
              <a:t>1)’. The </a:t>
            </a:r>
            <a:r>
              <a:rPr lang="en-US" dirty="0"/>
              <a:t>difference between two prices does not drift far apart from each other and </a:t>
            </a:r>
            <a:r>
              <a:rPr lang="en-US" dirty="0" smtClean="0"/>
              <a:t>it is </a:t>
            </a:r>
            <a:r>
              <a:rPr lang="en-US" i="1" dirty="0" smtClean="0"/>
              <a:t>I</a:t>
            </a:r>
            <a:r>
              <a:rPr lang="en-US" dirty="0" smtClean="0"/>
              <a:t>(0</a:t>
            </a:r>
            <a:r>
              <a:rPr lang="en-US" dirty="0" smtClean="0"/>
              <a:t>).</a:t>
            </a:r>
            <a:endParaRPr lang="en-US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en-US" sz="9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510"/>
            <a:ext cx="10972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SPY vs. IVV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362571"/>
              </p:ext>
            </p:extLst>
          </p:nvPr>
        </p:nvGraphicFramePr>
        <p:xfrm>
          <a:off x="609600" y="1334510"/>
          <a:ext cx="10972800" cy="4053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IVV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Overview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Issuer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State Street SPDR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BlackRock </a:t>
                      </a:r>
                      <a:r>
                        <a:rPr lang="en-US" sz="2800" dirty="0" err="1" smtClean="0"/>
                        <a:t>iShares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Inception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22, Jan-1993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15, May-2000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Asset Under Management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$165,308.6 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$61,743.0 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Shares</a:t>
                      </a:r>
                      <a:r>
                        <a:rPr lang="en-US" sz="2800" baseline="0" dirty="0" smtClean="0"/>
                        <a:t> Outstanding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868.6 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322.3 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Expense Ratio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0.07%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182436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Source: ETF database. All the results are reported on October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0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1643"/>
            <a:ext cx="10972800" cy="689189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Top 10 holdings: SPY vs. IVV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99688"/>
              </p:ext>
            </p:extLst>
          </p:nvPr>
        </p:nvGraphicFramePr>
        <p:xfrm>
          <a:off x="1111829" y="781564"/>
          <a:ext cx="10009908" cy="58578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36636"/>
                <a:gridCol w="3336636"/>
                <a:gridCol w="3336636"/>
              </a:tblGrid>
              <a:tr h="3658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IVV</a:t>
                      </a:r>
                      <a:endParaRPr lang="en-US" sz="2000" dirty="0"/>
                    </a:p>
                  </a:txBody>
                  <a:tcPr/>
                </a:tc>
              </a:tr>
              <a:tr h="3658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Apple </a:t>
                      </a:r>
                      <a:r>
                        <a:rPr lang="en-US" sz="2000" dirty="0" err="1" smtClean="0"/>
                        <a:t>Inc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3.43%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3.44%</a:t>
                      </a:r>
                    </a:p>
                  </a:txBody>
                  <a:tcPr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Exxon Mobil Corporation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 Corporation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Johnson &amp; Johnson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1.71%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Electric Co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Berkshire Hathaway </a:t>
                      </a:r>
                      <a:r>
                        <a:rPr lang="en-US" sz="2000" dirty="0" smtClean="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r>
                        <a:rPr lang="en-US" sz="2000" baseline="0" dirty="0" smtClean="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Wells Fargo &amp; Co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Procter &amp; Gamble Co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Chevron Corp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28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B2B2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JPMorgan Chase &amp; Co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7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59" y="274638"/>
            <a:ext cx="11351741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Empirical Application: Exchange-Traded Funds (ETFs)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7724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Three snap-shots of </a:t>
            </a:r>
            <a:r>
              <a:rPr lang="en-US" dirty="0"/>
              <a:t>data </a:t>
            </a:r>
            <a:r>
              <a:rPr lang="en-US" dirty="0" smtClean="0"/>
              <a:t>(mid-quotes every second in each day from 9:30 am to 16:30 pm - 25201 observations every day)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Normal Trading Period: Dec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- Dec 7</a:t>
            </a:r>
            <a:r>
              <a:rPr lang="en-US" baseline="30000" dirty="0" smtClean="0"/>
              <a:t>th</a:t>
            </a:r>
            <a:r>
              <a:rPr lang="en-US" dirty="0" smtClean="0"/>
              <a:t> , 2012 – low volatility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Abnormal Trading Period # 1: May 6</a:t>
            </a:r>
            <a:r>
              <a:rPr lang="en-US" baseline="30000" dirty="0" smtClean="0"/>
              <a:t>th</a:t>
            </a:r>
            <a:r>
              <a:rPr lang="en-US" dirty="0" smtClean="0"/>
              <a:t>, 2010. Flash Crash – High volatility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Abnormal Trading Period # 2: Aug 8</a:t>
            </a:r>
            <a:r>
              <a:rPr lang="en-US" baseline="30000" dirty="0" smtClean="0"/>
              <a:t>th</a:t>
            </a:r>
            <a:r>
              <a:rPr lang="en-US" dirty="0" smtClean="0"/>
              <a:t>, 2010. US lost its AAA credit rating – High volatility</a:t>
            </a:r>
          </a:p>
          <a:p>
            <a:r>
              <a:rPr lang="en-US" dirty="0" smtClean="0"/>
              <a:t>Eight </a:t>
            </a:r>
            <a:r>
              <a:rPr lang="en-US" dirty="0"/>
              <a:t>different stock </a:t>
            </a:r>
            <a:r>
              <a:rPr lang="en-US" dirty="0" smtClean="0"/>
              <a:t>exchanges: </a:t>
            </a:r>
            <a:r>
              <a:rPr lang="en-US" sz="3200" dirty="0" smtClean="0"/>
              <a:t>BATS</a:t>
            </a:r>
            <a:r>
              <a:rPr lang="en-US" sz="3200" dirty="0"/>
              <a:t>, Nasdaq, </a:t>
            </a:r>
            <a:r>
              <a:rPr lang="en-US" sz="3200" dirty="0" err="1"/>
              <a:t>Arca</a:t>
            </a:r>
            <a:r>
              <a:rPr lang="en-US" sz="3200" dirty="0"/>
              <a:t>, EDGE A, CBOE, NSX, Boston, </a:t>
            </a:r>
            <a:r>
              <a:rPr lang="en-US" sz="3200" dirty="0" smtClean="0"/>
              <a:t>and Philadelphia</a:t>
            </a:r>
            <a:r>
              <a:rPr lang="en-US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en-US" sz="9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5751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ETF Activity on Normal and Abnormal Days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42535"/>
          <a:ext cx="10562654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3593"/>
                <a:gridCol w="3002661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Stock Exchanges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Ratio of Numbers Shares Traded in SPY and IVV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Average</a:t>
                      </a:r>
                      <a:r>
                        <a:rPr lang="en-US" sz="2000" baseline="0" dirty="0" smtClean="0"/>
                        <a:t> Bid-Ask of SPY (IVV)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NASDAQ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 3-7, 2012 (Normal)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</a:t>
                      </a:r>
                      <a:r>
                        <a:rPr lang="en-US" sz="2000" baseline="0" dirty="0" smtClean="0"/>
                        <a:t> (0.02)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6, 2010 (Flash Crash)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 (0.09)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 8, 2011 (loss of AAA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 (0.04)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BATS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 3-7, 2012 (Normal)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 (0.02)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6, 2010 (Flash Crash)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</a:t>
                      </a:r>
                      <a:r>
                        <a:rPr lang="en-US" sz="2000" baseline="0" dirty="0" smtClean="0"/>
                        <a:t> (0.07)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 8, 2011 (loss of AAA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 (0.04)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Arca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 3-7, 2012 (Normal)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 (0.03)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6, 2010 (Flash Crash)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 (0.07)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 8, 2011 (loss of AAA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 (0.04)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Price Discovery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9647"/>
            <a:ext cx="10972800" cy="4790208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3200" i="1" dirty="0" smtClean="0"/>
              <a:t>Price discovery </a:t>
            </a:r>
            <a:r>
              <a:rPr lang="en-US" sz="3200" dirty="0" smtClean="0"/>
              <a:t>is commonly defined as the process by which new information is impounded into different asset prices through trading activity.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In empirical models two kinds of shocks affect asset prices: </a:t>
            </a:r>
          </a:p>
          <a:p>
            <a:pPr marL="0" lvl="1" indent="0" algn="just">
              <a:buNone/>
            </a:pPr>
            <a:r>
              <a:rPr lang="en-US" sz="3200" dirty="0" smtClean="0"/>
              <a:t>	(</a:t>
            </a:r>
            <a:r>
              <a:rPr lang="en-US" sz="3200" dirty="0" smtClean="0"/>
              <a:t>1) transient or noise shock; </a:t>
            </a:r>
            <a:endParaRPr lang="en-US" sz="3200" dirty="0" smtClean="0"/>
          </a:p>
          <a:p>
            <a:pPr marL="0" lvl="1" indent="0" algn="just">
              <a:buNone/>
            </a:pPr>
            <a:r>
              <a:rPr lang="en-US" sz="3200" dirty="0"/>
              <a:t>	</a:t>
            </a:r>
            <a:r>
              <a:rPr lang="en-US" sz="3200" dirty="0" smtClean="0"/>
              <a:t>(</a:t>
            </a:r>
            <a:r>
              <a:rPr lang="en-US" sz="3200" dirty="0" smtClean="0"/>
              <a:t>2) permanent or information shock. 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When a price receives a permanent shock it changes permanently from old equilibrium to new equilibrium. Price discovery measures should tell us which </a:t>
            </a:r>
            <a:r>
              <a:rPr lang="en-US" sz="3200" dirty="0" smtClean="0"/>
              <a:t>asset price </a:t>
            </a:r>
            <a:r>
              <a:rPr lang="en-US" sz="3200" dirty="0" smtClean="0"/>
              <a:t>moves more to reflect this new information.  </a:t>
            </a:r>
          </a:p>
        </p:txBody>
      </p:sp>
    </p:spTree>
    <p:extLst>
      <p:ext uri="{BB962C8B-B14F-4D97-AF65-F5344CB8AC3E}">
        <p14:creationId xmlns:p14="http://schemas.microsoft.com/office/powerpoint/2010/main" val="40967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sz="quarter"/>
          </p:nvPr>
        </p:nvSpPr>
        <p:spPr>
          <a:xfrm>
            <a:off x="609600" y="0"/>
            <a:ext cx="10972800" cy="77435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SPY </a:t>
            </a:r>
            <a:r>
              <a:rPr lang="en-US" sz="3600" b="1" dirty="0">
                <a:solidFill>
                  <a:schemeClr val="accent2"/>
                </a:solidFill>
              </a:rPr>
              <a:t>and IVV in </a:t>
            </a:r>
            <a:r>
              <a:rPr lang="en-US" sz="3600" b="1" dirty="0" smtClean="0">
                <a:solidFill>
                  <a:schemeClr val="accent2"/>
                </a:solidFill>
              </a:rPr>
              <a:t>NASDAQ (Mid quotes)</a:t>
            </a:r>
            <a:endParaRPr lang="en-US" sz="3600" dirty="0"/>
          </a:p>
        </p:txBody>
      </p:sp>
      <p:pic>
        <p:nvPicPr>
          <p:cNvPr id="24" name="Content Placeholder 23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931243" y="3938588"/>
            <a:ext cx="6260757" cy="2832915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077653"/>
            <a:ext cx="5931243" cy="2860936"/>
          </a:xfrm>
          <a:prstGeom prst="rect">
            <a:avLst/>
          </a:prstGeom>
        </p:spPr>
      </p:pic>
      <p:pic>
        <p:nvPicPr>
          <p:cNvPr id="21" name="Content Placeholder 20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5931244" y="1077653"/>
            <a:ext cx="6260756" cy="2860936"/>
          </a:xfrm>
          <a:prstGeom prst="rect">
            <a:avLst/>
          </a:prstGeom>
        </p:spPr>
      </p:pic>
      <p:pic>
        <p:nvPicPr>
          <p:cNvPr id="23" name="Content Placeholder 22"/>
          <p:cNvPicPr>
            <a:picLocks noGrp="1" noChangeAspect="1"/>
          </p:cNvPicPr>
          <p:nvPr>
            <p:ph sz="quarter" idx="3"/>
          </p:nvPr>
        </p:nvPicPr>
        <p:blipFill>
          <a:blip r:embed="rId5"/>
          <a:stretch>
            <a:fillRect/>
          </a:stretch>
        </p:blipFill>
        <p:spPr>
          <a:xfrm>
            <a:off x="1" y="3938588"/>
            <a:ext cx="5931242" cy="28329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749" y="6506448"/>
            <a:ext cx="7034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Data cleaning performed using the R package </a:t>
            </a:r>
            <a:r>
              <a:rPr lang="en-US" sz="1400" b="1" i="1" dirty="0" err="1" smtClean="0"/>
              <a:t>highFrequency</a:t>
            </a:r>
            <a:r>
              <a:rPr lang="en-US" sz="1400" b="1" i="1" dirty="0" smtClean="0"/>
              <a:t> </a:t>
            </a:r>
            <a:endParaRPr lang="en-US" sz="1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2743200"/>
            <a:ext cx="158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Crash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582" y="5704609"/>
            <a:ext cx="153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 of AAA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98227" y="2951018"/>
            <a:ext cx="138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8227" y="5933209"/>
            <a:ext cx="1091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SPY </a:t>
            </a:r>
            <a:r>
              <a:rPr lang="en-US" sz="3600" b="1" dirty="0">
                <a:solidFill>
                  <a:schemeClr val="accent2"/>
                </a:solidFill>
              </a:rPr>
              <a:t>and IVV in </a:t>
            </a:r>
            <a:r>
              <a:rPr lang="en-US" sz="3600" b="1" dirty="0" smtClean="0">
                <a:solidFill>
                  <a:schemeClr val="accent2"/>
                </a:solidFill>
              </a:rPr>
              <a:t>BATS (Mid quotes)</a:t>
            </a:r>
            <a:endParaRPr lang="en-US" sz="36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97598" y="3938588"/>
            <a:ext cx="5994402" cy="291941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210962"/>
            <a:ext cx="6197599" cy="2727626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6197600" y="1210962"/>
            <a:ext cx="5994400" cy="2727626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quarter" idx="3"/>
          </p:nvPr>
        </p:nvPicPr>
        <p:blipFill>
          <a:blip r:embed="rId5"/>
          <a:stretch>
            <a:fillRect/>
          </a:stretch>
        </p:blipFill>
        <p:spPr>
          <a:xfrm>
            <a:off x="-1" y="3938588"/>
            <a:ext cx="6197599" cy="291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11200" y="122832"/>
            <a:ext cx="10972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SPY </a:t>
            </a:r>
            <a:r>
              <a:rPr lang="en-US" sz="3600" b="1" dirty="0">
                <a:solidFill>
                  <a:schemeClr val="accent2"/>
                </a:solidFill>
              </a:rPr>
              <a:t>and IVV in </a:t>
            </a:r>
            <a:r>
              <a:rPr lang="en-US" sz="3600" b="1" dirty="0" err="1" smtClean="0">
                <a:solidFill>
                  <a:schemeClr val="accent2"/>
                </a:solidFill>
              </a:rPr>
              <a:t>Arca</a:t>
            </a:r>
            <a:r>
              <a:rPr lang="en-US" sz="3600" b="1" dirty="0" smtClean="0">
                <a:solidFill>
                  <a:schemeClr val="accent2"/>
                </a:solidFill>
              </a:rPr>
              <a:t> (Mid quotes)</a:t>
            </a:r>
            <a:endParaRPr lang="en-US" sz="36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97600" y="3938588"/>
            <a:ext cx="5994400" cy="291941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265831"/>
            <a:ext cx="6197600" cy="267275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6197600" y="1265830"/>
            <a:ext cx="5994400" cy="2672758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quarter" idx="3"/>
          </p:nvPr>
        </p:nvPicPr>
        <p:blipFill>
          <a:blip r:embed="rId5"/>
          <a:stretch>
            <a:fillRect/>
          </a:stretch>
        </p:blipFill>
        <p:spPr>
          <a:xfrm>
            <a:off x="0" y="3938588"/>
            <a:ext cx="6197600" cy="291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IS vs PDS in Different Exchanges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day from the normal trading week (3</a:t>
            </a:r>
            <a:r>
              <a:rPr lang="en-US" baseline="30000" dirty="0" smtClean="0"/>
              <a:t>rd</a:t>
            </a:r>
            <a:r>
              <a:rPr lang="en-US" dirty="0" smtClean="0"/>
              <a:t> December, 2012).</a:t>
            </a:r>
          </a:p>
          <a:p>
            <a:r>
              <a:rPr lang="en-US" dirty="0" smtClean="0"/>
              <a:t>IS and PDS for SPY and IVV in eight different stock exchanges</a:t>
            </a:r>
          </a:p>
          <a:p>
            <a:pPr lvl="1"/>
            <a:r>
              <a:rPr lang="en-US" sz="3200" dirty="0" smtClean="0"/>
              <a:t>BATS, Nasdaq, </a:t>
            </a:r>
            <a:r>
              <a:rPr lang="en-US" sz="3200" dirty="0" err="1" smtClean="0"/>
              <a:t>Arca</a:t>
            </a:r>
            <a:r>
              <a:rPr lang="en-US" sz="3200" dirty="0" smtClean="0"/>
              <a:t>, EDGE A, CBOE, NSX, Boston, Philadelphia.</a:t>
            </a:r>
          </a:p>
          <a:p>
            <a:r>
              <a:rPr lang="en-US" dirty="0" smtClean="0"/>
              <a:t>IS gives a wide and uninformative range of price discovery contributions in most markets.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2259"/>
            <a:ext cx="10972800" cy="631524"/>
          </a:xfrm>
        </p:spPr>
        <p:txBody>
          <a:bodyPr>
            <a:normAutofit fontScale="90000"/>
          </a:bodyPr>
          <a:lstStyle/>
          <a:p>
            <a:r>
              <a:rPr lang="en-US" sz="33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vs PDS in Different Exchanges: Dec 3, 2012</a:t>
            </a:r>
            <a:r>
              <a:rPr lang="en-US" sz="4000" b="1" dirty="0" smtClean="0">
                <a:solidFill>
                  <a:schemeClr val="accent2"/>
                </a:solidFill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36712"/>
              </p:ext>
            </p:extLst>
          </p:nvPr>
        </p:nvGraphicFramePr>
        <p:xfrm>
          <a:off x="1257301" y="904008"/>
          <a:ext cx="9684025" cy="5870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36805"/>
                <a:gridCol w="1936805"/>
                <a:gridCol w="1936805"/>
                <a:gridCol w="1936805"/>
                <a:gridCol w="1936805"/>
              </a:tblGrid>
              <a:tr h="622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Stock Exchange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- Upper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- Lower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NASDAQ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(0.01)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(0.01)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(0.01)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Chicago Board Option Exchange (CBOE)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1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7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38" y="142832"/>
            <a:ext cx="10972800" cy="713903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IS vs PDS in Different Exchanges: Dec 3, 2012</a:t>
            </a:r>
            <a:r>
              <a:rPr lang="en-US" sz="3000" b="1" dirty="0" smtClean="0">
                <a:solidFill>
                  <a:schemeClr val="accent2"/>
                </a:solidFill>
              </a:rPr>
              <a:t/>
            </a:r>
            <a:br>
              <a:rPr lang="en-US" sz="3000" b="1" dirty="0" smtClean="0">
                <a:solidFill>
                  <a:schemeClr val="accent2"/>
                </a:solidFill>
              </a:rPr>
            </a:br>
            <a:endParaRPr lang="en-US" sz="30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338393"/>
              </p:ext>
            </p:extLst>
          </p:nvPr>
        </p:nvGraphicFramePr>
        <p:xfrm>
          <a:off x="1230848" y="935021"/>
          <a:ext cx="9746780" cy="5870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9356"/>
                <a:gridCol w="1949356"/>
                <a:gridCol w="1949356"/>
                <a:gridCol w="1949356"/>
                <a:gridCol w="1949356"/>
              </a:tblGrid>
              <a:tr h="498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Stock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Exchange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- Upper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IS- Lower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9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Stock Exchange (NSX)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9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Boston Stock Exchange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9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Philadelphia</a:t>
                      </a:r>
                      <a:r>
                        <a:rPr lang="en-US" sz="20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Stock Exchange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9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EDGE A Stock Exchange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IVV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(0.02)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6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PDS for SPY and IVV in Different Market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9256"/>
            <a:ext cx="10972800" cy="452596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Normal Trading Period: Dec 3</a:t>
            </a:r>
            <a:r>
              <a:rPr lang="en-US" baseline="30000" dirty="0"/>
              <a:t>rd</a:t>
            </a:r>
            <a:r>
              <a:rPr lang="en-US" dirty="0"/>
              <a:t> - Dec 7</a:t>
            </a:r>
            <a:r>
              <a:rPr lang="en-US" baseline="30000" dirty="0"/>
              <a:t>th</a:t>
            </a:r>
            <a:r>
              <a:rPr lang="en-US" dirty="0"/>
              <a:t> , 2012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Abnormal Trading Period # 1: May 6</a:t>
            </a:r>
            <a:r>
              <a:rPr lang="en-US" baseline="30000" dirty="0"/>
              <a:t>th</a:t>
            </a:r>
            <a:r>
              <a:rPr lang="en-US" dirty="0"/>
              <a:t>, 2010. Flash Crash –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Abnormal Trading Period # 2: Aug 8</a:t>
            </a:r>
            <a:r>
              <a:rPr lang="en-US" baseline="30000" dirty="0"/>
              <a:t>th</a:t>
            </a:r>
            <a:r>
              <a:rPr lang="en-US" dirty="0"/>
              <a:t>, 2010. US lost its AAA credit </a:t>
            </a:r>
            <a:r>
              <a:rPr lang="en-US" dirty="0" smtClean="0"/>
              <a:t>rating</a:t>
            </a:r>
            <a:endParaRPr lang="en-US" dirty="0"/>
          </a:p>
          <a:p>
            <a:r>
              <a:rPr lang="en-US" dirty="0" smtClean="0"/>
              <a:t>PDS </a:t>
            </a:r>
            <a:r>
              <a:rPr lang="en-US" dirty="0" smtClean="0"/>
              <a:t>for SPY and IVV in </a:t>
            </a:r>
            <a:r>
              <a:rPr lang="en-US" dirty="0" smtClean="0"/>
              <a:t>three </a:t>
            </a:r>
            <a:r>
              <a:rPr lang="en-US" dirty="0" smtClean="0"/>
              <a:t>most active </a:t>
            </a:r>
            <a:r>
              <a:rPr lang="en-US" dirty="0" smtClean="0"/>
              <a:t>stock </a:t>
            </a:r>
            <a:r>
              <a:rPr lang="en-US" dirty="0" smtClean="0"/>
              <a:t>exchanges</a:t>
            </a:r>
          </a:p>
          <a:p>
            <a:pPr lvl="1"/>
            <a:r>
              <a:rPr lang="en-US" sz="3200" dirty="0" smtClean="0"/>
              <a:t>BATS, Nasdaq, </a:t>
            </a:r>
            <a:r>
              <a:rPr lang="en-US" sz="3200" dirty="0" err="1" smtClean="0"/>
              <a:t>Arca</a:t>
            </a:r>
            <a:endParaRPr lang="en-US" sz="3200" dirty="0" smtClean="0"/>
          </a:p>
          <a:p>
            <a:r>
              <a:rPr lang="en-US" dirty="0" smtClean="0"/>
              <a:t>PDS for SPY is slightly larger on normal days but substantially larger on abnormal days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7992"/>
            <a:ext cx="10972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PDS </a:t>
            </a:r>
            <a:r>
              <a:rPr lang="en-US" sz="3600" b="1" dirty="0" smtClean="0">
                <a:solidFill>
                  <a:schemeClr val="accent2"/>
                </a:solidFill>
              </a:rPr>
              <a:t>between SPY and IVV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67273"/>
              </p:ext>
            </p:extLst>
          </p:nvPr>
        </p:nvGraphicFramePr>
        <p:xfrm>
          <a:off x="609600" y="1074738"/>
          <a:ext cx="10972800" cy="5364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4560"/>
                <a:gridCol w="2194560"/>
                <a:gridCol w="2194560"/>
                <a:gridCol w="2194560"/>
                <a:gridCol w="219456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Stock Exchange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Vectors of Prices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average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PDS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Dec 3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-7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2012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PDS on May 6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2010 (Flash-Crash)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PDS on Aug 8th, 2011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6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NASDAQ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0.92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0.83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(0.009)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IVV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0.08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0.17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(0.009)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BATS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0.99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0.62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(0.012)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IVV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0.38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(0.012)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Arca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0.93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0.79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(0.0016)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IVV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0.07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0.021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smtClean="0"/>
                        <a:t>(0.0016)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9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Conclusion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525963"/>
          </a:xfrm>
        </p:spPr>
        <p:txBody>
          <a:bodyPr/>
          <a:lstStyle/>
          <a:p>
            <a:r>
              <a:rPr lang="en-US" dirty="0" smtClean="0"/>
              <a:t>A new order invariant empirical measure </a:t>
            </a:r>
            <a:r>
              <a:rPr lang="en-US" dirty="0" smtClean="0"/>
              <a:t>for price </a:t>
            </a:r>
            <a:r>
              <a:rPr lang="en-US" dirty="0" smtClean="0"/>
              <a:t>discovery.</a:t>
            </a:r>
          </a:p>
          <a:p>
            <a:endParaRPr lang="en-US" dirty="0" smtClean="0"/>
          </a:p>
          <a:p>
            <a:r>
              <a:rPr lang="en-US" dirty="0" smtClean="0"/>
              <a:t>Performs better than IS in simulation.</a:t>
            </a:r>
          </a:p>
          <a:p>
            <a:endParaRPr lang="en-US" dirty="0" smtClean="0"/>
          </a:p>
          <a:p>
            <a:r>
              <a:rPr lang="en-US" dirty="0" smtClean="0"/>
              <a:t>SPY </a:t>
            </a:r>
            <a:r>
              <a:rPr lang="en-US" dirty="0" smtClean="0"/>
              <a:t>is found to contribute more in price discovery than IVV, </a:t>
            </a:r>
            <a:r>
              <a:rPr lang="en-US" dirty="0" smtClean="0"/>
              <a:t>and </a:t>
            </a:r>
            <a:r>
              <a:rPr lang="en-US" dirty="0" smtClean="0"/>
              <a:t>the contribution becomes very asymmetric during </a:t>
            </a:r>
            <a:r>
              <a:rPr lang="en-US" dirty="0" smtClean="0"/>
              <a:t>abnormal trading periods.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Hasbrouck’s </a:t>
            </a:r>
            <a:r>
              <a:rPr lang="en-US" sz="3600" b="1" dirty="0" err="1" smtClean="0">
                <a:solidFill>
                  <a:schemeClr val="accent6"/>
                </a:solidFill>
              </a:rPr>
              <a:t>Cointegration</a:t>
            </a:r>
            <a:r>
              <a:rPr lang="en-US" sz="3600" b="1" dirty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Framework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arbitrage linked prices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dirty="0" err="1" smtClean="0"/>
              <a:t>cointegrating</a:t>
            </a:r>
            <a:r>
              <a:rPr lang="en-US" dirty="0" smtClean="0"/>
              <a:t> vectors with basis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906005"/>
              </p:ext>
            </p:extLst>
          </p:nvPr>
        </p:nvGraphicFramePr>
        <p:xfrm>
          <a:off x="976745" y="1693719"/>
          <a:ext cx="3377046" cy="52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745" y="1693719"/>
                        <a:ext cx="3377046" cy="529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604177"/>
              </p:ext>
            </p:extLst>
          </p:nvPr>
        </p:nvGraphicFramePr>
        <p:xfrm>
          <a:off x="8734135" y="1626179"/>
          <a:ext cx="1615211" cy="543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5" imgW="939600" imgH="241200" progId="Equation.DSMT4">
                  <p:embed/>
                </p:oleObj>
              </mc:Choice>
              <mc:Fallback>
                <p:oleObj name="Equation" r:id="rId5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4135" y="1626179"/>
                        <a:ext cx="1615211" cy="543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624866"/>
              </p:ext>
            </p:extLst>
          </p:nvPr>
        </p:nvGraphicFramePr>
        <p:xfrm>
          <a:off x="3409950" y="2722563"/>
          <a:ext cx="4610100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7" imgW="2222280" imgH="1269720" progId="Equation.DSMT4">
                  <p:embed/>
                </p:oleObj>
              </mc:Choice>
              <mc:Fallback>
                <p:oleObj name="Equation" r:id="rId7" imgW="222228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9950" y="2722563"/>
                        <a:ext cx="4610100" cy="288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64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6"/>
                </a:solidFill>
              </a:rPr>
              <a:t>Wold</a:t>
            </a:r>
            <a:r>
              <a:rPr lang="en-US" sz="3600" b="1" dirty="0" smtClean="0">
                <a:solidFill>
                  <a:schemeClr val="accent6"/>
                </a:solidFill>
              </a:rPr>
              <a:t> Representation and BN Decomposition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59466"/>
              </p:ext>
            </p:extLst>
          </p:nvPr>
        </p:nvGraphicFramePr>
        <p:xfrm>
          <a:off x="1071852" y="1600201"/>
          <a:ext cx="8101012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3" imgW="3429000" imgH="685800" progId="Equation.DSMT4">
                  <p:embed/>
                </p:oleObj>
              </mc:Choice>
              <mc:Fallback>
                <p:oleObj name="Equation" r:id="rId3" imgW="34290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1852" y="1600201"/>
                        <a:ext cx="8101012" cy="172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053349"/>
              </p:ext>
            </p:extLst>
          </p:nvPr>
        </p:nvGraphicFramePr>
        <p:xfrm>
          <a:off x="1149062" y="3413632"/>
          <a:ext cx="7512050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5" imgW="3073320" imgH="1168200" progId="Equation.DSMT4">
                  <p:embed/>
                </p:oleObj>
              </mc:Choice>
              <mc:Fallback>
                <p:oleObj name="Equation" r:id="rId5" imgW="307332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9062" y="3413632"/>
                        <a:ext cx="7512050" cy="283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9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Permanent Shock Model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152732"/>
              </p:ext>
            </p:extLst>
          </p:nvPr>
        </p:nvGraphicFramePr>
        <p:xfrm>
          <a:off x="1530350" y="1635125"/>
          <a:ext cx="9220200" cy="323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3" imgW="3429000" imgH="1155600" progId="Equation.DSMT4">
                  <p:embed/>
                </p:oleObj>
              </mc:Choice>
              <mc:Fallback>
                <p:oleObj name="Equation" r:id="rId3" imgW="34290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350" y="1635125"/>
                        <a:ext cx="9220200" cy="323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6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How to estimate </a:t>
            </a:r>
            <a:r>
              <a:rPr lang="el-GR" sz="3600" b="1" dirty="0" smtClean="0">
                <a:solidFill>
                  <a:schemeClr val="accent6"/>
                </a:solidFill>
              </a:rPr>
              <a:t>Ψ</a:t>
            </a:r>
            <a:r>
              <a:rPr lang="en-US" sz="3600" b="1" dirty="0" smtClean="0">
                <a:solidFill>
                  <a:schemeClr val="accent6"/>
                </a:solidFill>
              </a:rPr>
              <a:t>(1)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Empirical vector error correction model (VECM) with known </a:t>
            </a:r>
            <a:r>
              <a:rPr lang="en-US" dirty="0" err="1" smtClean="0"/>
              <a:t>cointegrating</a:t>
            </a:r>
            <a:r>
              <a:rPr lang="en-US" dirty="0" smtClean="0"/>
              <a:t> vector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R package </a:t>
            </a:r>
            <a:r>
              <a:rPr lang="en-US" b="1" dirty="0" err="1" smtClean="0"/>
              <a:t>urca</a:t>
            </a:r>
            <a:r>
              <a:rPr lang="en-US" dirty="0" smtClean="0"/>
              <a:t> to estimate empirical VECM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075448"/>
              </p:ext>
            </p:extLst>
          </p:nvPr>
        </p:nvGraphicFramePr>
        <p:xfrm>
          <a:off x="1519957" y="2876047"/>
          <a:ext cx="7935769" cy="173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3" imgW="3314520" imgH="736560" progId="Equation.DSMT4">
                  <p:embed/>
                </p:oleObj>
              </mc:Choice>
              <mc:Fallback>
                <p:oleObj name="Equation" r:id="rId3" imgW="33145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9957" y="2876047"/>
                        <a:ext cx="7935769" cy="1735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0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Hasbrouck' s Information Share (IS)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17638"/>
                <a:ext cx="1097280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i="1" dirty="0" smtClean="0"/>
                  <a:t> = </a:t>
                </a:r>
                <a:r>
                  <a:rPr lang="en-US" dirty="0" smtClean="0"/>
                  <a:t>share </a:t>
                </a:r>
                <a:r>
                  <a:rPr lang="en-US" dirty="0"/>
                  <a:t>of </a:t>
                </a:r>
                <a:r>
                  <a:rPr lang="en-US" dirty="0" smtClean="0"/>
                  <a:t>permanent shock variance </a:t>
                </a:r>
                <a:r>
                  <a:rPr lang="en-US" dirty="0"/>
                  <a:t>due to market </a:t>
                </a:r>
                <a:r>
                  <a:rPr lang="en-US" i="1" dirty="0" smtClean="0"/>
                  <a:t>j</a:t>
                </a:r>
              </a:p>
              <a:p>
                <a:r>
                  <a:rPr lang="en-US" dirty="0" smtClean="0"/>
                  <a:t>Case 1: </a:t>
                </a:r>
                <a:r>
                  <a:rPr lang="el-GR" dirty="0" smtClean="0"/>
                  <a:t>Σ</a:t>
                </a:r>
                <a:r>
                  <a:rPr lang="en-US" dirty="0" smtClean="0"/>
                  <a:t> is diagonal (unique)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Case 2: </a:t>
                </a:r>
                <a:r>
                  <a:rPr lang="el-GR" dirty="0"/>
                  <a:t>Σ</a:t>
                </a:r>
                <a:r>
                  <a:rPr lang="en-US" dirty="0"/>
                  <a:t> is </a:t>
                </a:r>
                <a:r>
                  <a:rPr lang="en-US" dirty="0" smtClean="0"/>
                  <a:t>non-diagonal (not unique – depends on order)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17638"/>
                <a:ext cx="10972800" cy="4525963"/>
              </a:xfrm>
              <a:blipFill rotWithShape="0">
                <a:blip r:embed="rId3"/>
                <a:stretch>
                  <a:fillRect l="-122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265977"/>
              </p:ext>
            </p:extLst>
          </p:nvPr>
        </p:nvGraphicFramePr>
        <p:xfrm>
          <a:off x="2428875" y="2774950"/>
          <a:ext cx="6467475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4" imgW="2971800" imgH="711000" progId="Equation.DSMT4">
                  <p:embed/>
                </p:oleObj>
              </mc:Choice>
              <mc:Fallback>
                <p:oleObj name="Equation" r:id="rId4" imgW="29718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8875" y="2774950"/>
                        <a:ext cx="6467475" cy="162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613189"/>
              </p:ext>
            </p:extLst>
          </p:nvPr>
        </p:nvGraphicFramePr>
        <p:xfrm>
          <a:off x="2435225" y="5276850"/>
          <a:ext cx="58039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6" imgW="2666880" imgH="583920" progId="Equation.DSMT4">
                  <p:embed/>
                </p:oleObj>
              </mc:Choice>
              <mc:Fallback>
                <p:oleObj name="Equation" r:id="rId6" imgW="26668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5225" y="5276850"/>
                        <a:ext cx="5803900" cy="133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95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New Order Invariant Price Discovery Share Measure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2728" y="1589810"/>
            <a:ext cx="10972800" cy="4525963"/>
          </a:xfrm>
        </p:spPr>
        <p:txBody>
          <a:bodyPr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Euler’s theorem gives the additive decomposition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 price discovery share (PDS) for market </a:t>
            </a:r>
            <a:r>
              <a:rPr lang="en-US" i="1" dirty="0" smtClean="0"/>
              <a:t>j</a:t>
            </a:r>
            <a:r>
              <a:rPr lang="en-US" dirty="0" smtClean="0"/>
              <a:t> as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10072"/>
              </p:ext>
            </p:extLst>
          </p:nvPr>
        </p:nvGraphicFramePr>
        <p:xfrm>
          <a:off x="1228725" y="1450975"/>
          <a:ext cx="76374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Equation" r:id="rId3" imgW="3187440" imgH="279360" progId="Equation.DSMT4">
                  <p:embed/>
                </p:oleObj>
              </mc:Choice>
              <mc:Fallback>
                <p:oleObj name="Equation" r:id="rId3" imgW="3187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8725" y="1450975"/>
                        <a:ext cx="7637463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255295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23807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431252"/>
              </p:ext>
            </p:extLst>
          </p:nvPr>
        </p:nvGraphicFramePr>
        <p:xfrm>
          <a:off x="501650" y="2979738"/>
          <a:ext cx="98234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quation" r:id="rId8" imgW="3924000" imgH="457200" progId="Equation.DSMT4">
                  <p:embed/>
                </p:oleObj>
              </mc:Choice>
              <mc:Fallback>
                <p:oleObj name="Equation" r:id="rId8" imgW="3924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1650" y="2979738"/>
                        <a:ext cx="9823450" cy="122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833084"/>
              </p:ext>
            </p:extLst>
          </p:nvPr>
        </p:nvGraphicFramePr>
        <p:xfrm>
          <a:off x="3605646" y="5081155"/>
          <a:ext cx="4499263" cy="164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quation" r:id="rId10" imgW="1942920" imgH="698400" progId="Equation.DSMT4">
                  <p:embed/>
                </p:oleObj>
              </mc:Choice>
              <mc:Fallback>
                <p:oleObj name="Equation" r:id="rId10" imgW="19429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05646" y="5081155"/>
                        <a:ext cx="4499263" cy="1646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2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</a:rPr>
              <a:t>Properties of PDS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6128"/>
            <a:ext cx="10972800" cy="4525963"/>
          </a:xfrm>
        </p:spPr>
        <p:txBody>
          <a:bodyPr/>
          <a:lstStyle/>
          <a:p>
            <a:r>
              <a:rPr lang="en-US" dirty="0" smtClean="0"/>
              <a:t>Closely related to 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Order invariant</a:t>
            </a:r>
            <a:endParaRPr lang="en-US" dirty="0"/>
          </a:p>
          <a:p>
            <a:r>
              <a:rPr lang="en-US" dirty="0" smtClean="0"/>
              <a:t>Equivalent to IS when </a:t>
            </a:r>
            <a:r>
              <a:rPr lang="el-GR" dirty="0" smtClean="0"/>
              <a:t>Σ</a:t>
            </a:r>
            <a:r>
              <a:rPr lang="en-US" dirty="0" smtClean="0"/>
              <a:t> is diagonal</a:t>
            </a:r>
          </a:p>
          <a:p>
            <a:r>
              <a:rPr lang="en-US" dirty="0" smtClean="0"/>
              <a:t>Computation is done in R package </a:t>
            </a:r>
            <a:r>
              <a:rPr lang="en-US" b="1" dirty="0" err="1" smtClean="0"/>
              <a:t>priceDiscovery</a:t>
            </a:r>
            <a:r>
              <a:rPr lang="en-US" b="1" dirty="0" smtClean="0"/>
              <a:t> </a:t>
            </a:r>
            <a:r>
              <a:rPr lang="en-US" dirty="0" smtClean="0"/>
              <a:t>(under development)</a:t>
            </a:r>
            <a:endParaRPr lang="en-US" b="1" dirty="0" smtClean="0"/>
          </a:p>
          <a:p>
            <a:pPr lvl="1"/>
            <a:r>
              <a:rPr lang="en-US" dirty="0" smtClean="0"/>
              <a:t>Functions for computing a wide variety of price discovery measures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79067"/>
              </p:ext>
            </p:extLst>
          </p:nvPr>
        </p:nvGraphicFramePr>
        <p:xfrm>
          <a:off x="3429000" y="1558709"/>
          <a:ext cx="53340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2311200" imgH="660240" progId="Equation.DSMT4">
                  <p:embed/>
                </p:oleObj>
              </mc:Choice>
              <mc:Fallback>
                <p:oleObj name="Equation" r:id="rId3" imgW="23112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1558709"/>
                        <a:ext cx="5334000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9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1538</Words>
  <Application>Microsoft Office PowerPoint</Application>
  <PresentationFormat>Widescreen</PresentationFormat>
  <Paragraphs>436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Wingdings</vt:lpstr>
      <vt:lpstr>Default Design</vt:lpstr>
      <vt:lpstr>Equation</vt:lpstr>
      <vt:lpstr>Price Discovery Share: An Order Invariant Measure of Price Discovery with Application to Exchange-Traded Funds</vt:lpstr>
      <vt:lpstr>Price Discovery</vt:lpstr>
      <vt:lpstr>Hasbrouck’s Cointegration Framework</vt:lpstr>
      <vt:lpstr>Wold Representation and BN Decomposition</vt:lpstr>
      <vt:lpstr>Permanent Shock Model</vt:lpstr>
      <vt:lpstr>How to estimate Ψ(1)</vt:lpstr>
      <vt:lpstr>Hasbrouck' s Information Share (IS)</vt:lpstr>
      <vt:lpstr>New Order Invariant Price Discovery Share Measure</vt:lpstr>
      <vt:lpstr>Properties of PDS</vt:lpstr>
      <vt:lpstr>Simulation: A two-market “Roll” model</vt:lpstr>
      <vt:lpstr>Simulation: A two-market “Roll” model</vt:lpstr>
      <vt:lpstr>Empirical Application: Exchange-Traded Funds (ETFs)</vt:lpstr>
      <vt:lpstr>Empirical Application: ETFs</vt:lpstr>
      <vt:lpstr>Empirical Application: Questions of Interest</vt:lpstr>
      <vt:lpstr>Choice of ETFs for Study</vt:lpstr>
      <vt:lpstr>SPY vs. IVV</vt:lpstr>
      <vt:lpstr>Top 10 holdings: SPY vs. IVV</vt:lpstr>
      <vt:lpstr>Empirical Application: Exchange-Traded Funds (ETFs)</vt:lpstr>
      <vt:lpstr>ETF Activity on Normal and Abnormal Days </vt:lpstr>
      <vt:lpstr>SPY and IVV in NASDAQ (Mid quotes)</vt:lpstr>
      <vt:lpstr>SPY and IVV in BATS (Mid quotes)</vt:lpstr>
      <vt:lpstr>SPY and IVV in Arca (Mid quotes)</vt:lpstr>
      <vt:lpstr>IS vs PDS in Different Exchanges</vt:lpstr>
      <vt:lpstr> IS vs PDS in Different Exchanges: Dec 3, 2012 </vt:lpstr>
      <vt:lpstr> IS vs PDS in Different Exchanges: Dec 3, 2012 </vt:lpstr>
      <vt:lpstr>PDS for SPY and IVV in Different Market Conditions</vt:lpstr>
      <vt:lpstr>PDS between SPY and IVV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Discovery Beta: An Order Invariant Measure of Price Discovery with Application to Exchange-Traded Funds</dc:title>
  <dc:creator>galib sultan</dc:creator>
  <cp:lastModifiedBy>Eric Zivot</cp:lastModifiedBy>
  <cp:revision>149</cp:revision>
  <dcterms:created xsi:type="dcterms:W3CDTF">2014-11-18T02:53:46Z</dcterms:created>
  <dcterms:modified xsi:type="dcterms:W3CDTF">2015-05-30T13:39:14Z</dcterms:modified>
</cp:coreProperties>
</file>