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8" r:id="rId1"/>
  </p:sldMasterIdLst>
  <p:notesMasterIdLst>
    <p:notesMasterId r:id="rId10"/>
  </p:notesMasterIdLst>
  <p:handoutMasterIdLst>
    <p:handoutMasterId r:id="rId11"/>
  </p:handoutMasterIdLst>
  <p:sldIdLst>
    <p:sldId id="681" r:id="rId2"/>
    <p:sldId id="898" r:id="rId3"/>
    <p:sldId id="924" r:id="rId4"/>
    <p:sldId id="920" r:id="rId5"/>
    <p:sldId id="919" r:id="rId6"/>
    <p:sldId id="925" r:id="rId7"/>
    <p:sldId id="926" r:id="rId8"/>
    <p:sldId id="85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CC9900"/>
    <a:srgbClr val="FFFFFF"/>
    <a:srgbClr val="FF0066"/>
    <a:srgbClr val="0000FF"/>
    <a:srgbClr val="3333FF"/>
    <a:srgbClr val="00FF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97" autoAdjust="0"/>
    <p:restoredTop sz="94643" autoAdjust="0"/>
  </p:normalViewPr>
  <p:slideViewPr>
    <p:cSldViewPr>
      <p:cViewPr varScale="1">
        <p:scale>
          <a:sx n="110" d="100"/>
          <a:sy n="110" d="100"/>
        </p:scale>
        <p:origin x="-16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076" tIns="45538" rIns="91076" bIns="45538" numCol="1" anchor="t" anchorCtr="0" compatLnSpc="1">
            <a:prstTxWarp prst="textNoShape">
              <a:avLst/>
            </a:prstTxWarp>
          </a:bodyPr>
          <a:lstStyle>
            <a:lvl1pPr defTabSz="9112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076" tIns="45538" rIns="91076" bIns="45538" numCol="1" anchor="t" anchorCtr="0" compatLnSpc="1">
            <a:prstTxWarp prst="textNoShape">
              <a:avLst/>
            </a:prstTxWarp>
          </a:bodyPr>
          <a:lstStyle>
            <a:lvl1pPr algn="r" defTabSz="9112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2675"/>
            <a:ext cx="2971800" cy="454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076" tIns="45538" rIns="91076" bIns="45538" numCol="1" anchor="b" anchorCtr="0" compatLnSpc="1">
            <a:prstTxWarp prst="textNoShape">
              <a:avLst/>
            </a:prstTxWarp>
          </a:bodyPr>
          <a:lstStyle>
            <a:lvl1pPr defTabSz="9112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02675"/>
            <a:ext cx="2971800" cy="454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076" tIns="45538" rIns="91076" bIns="45538" numCol="1" anchor="b" anchorCtr="0" compatLnSpc="1">
            <a:prstTxWarp prst="textNoShape">
              <a:avLst/>
            </a:prstTxWarp>
          </a:bodyPr>
          <a:lstStyle>
            <a:lvl1pPr algn="r" defTabSz="9112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EE118D8-C7F1-4F0E-8FDE-DC78299EC5A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8717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79011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8875" y="681038"/>
            <a:ext cx="4540250" cy="34051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13238"/>
            <a:ext cx="5029200" cy="4162425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1071" tIns="45535" rIns="91071" bIns="45535"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96180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0984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2622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79723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2378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70751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91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991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23, 2007</a:t>
            </a:r>
            <a:endParaRPr lang="en-US" alt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CGR 2015</a:t>
            </a:r>
            <a:endParaRPr lang="en-US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A0E32-E126-4B83-8B8D-CB43B18266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23, 2007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CGR 2015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BC622-BE45-429C-9A18-36816A5A05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23, 2007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CGR 2015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64C59-36D8-4714-BC59-2DDD2BABE76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23, 2007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CGR 2015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2071B-A111-4904-99B6-05D1A241A91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23, 2007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CGR 2015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F44F9-D9A9-4803-9C50-A96A265D89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23, 2007</a:t>
            </a: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CGR 2015</a:t>
            </a: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639C-DF48-4759-A09E-D917249B525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23, 2007</a:t>
            </a:r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CGR 2015</a:t>
            </a:r>
            <a:endParaRPr lang="en-US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77C74-6B79-462B-8602-1AAF0BC57A4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23, 2007</a:t>
            </a:r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CGR 2015</a:t>
            </a: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F2EE9-F704-4EC0-A22C-EE69766A027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23, 2007</a:t>
            </a:r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CGR 2015</a:t>
            </a: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A802A-D97C-47E2-8B43-DF903BC9534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23, 2007</a:t>
            </a: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CGR 2015</a:t>
            </a: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E885A-81F2-46F9-A4A3-D3F32E05CE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23, 2007</a:t>
            </a: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CGR 2015</a:t>
            </a: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CAADF-F1BA-45E8-A5B2-7B728C0776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902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 dirty="0" smtClean="0"/>
              <a:t>August 23, 2007</a:t>
            </a:r>
            <a:endParaRPr lang="en-US" altLang="en-US" dirty="0"/>
          </a:p>
        </p:txBody>
      </p:sp>
      <p:sp>
        <p:nvSpPr>
          <p:cNvPr id="9902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US" altLang="en-US" dirty="0" smtClean="0"/>
              <a:t>CGR 2015</a:t>
            </a:r>
            <a:endParaRPr lang="en-US" altLang="en-US" dirty="0"/>
          </a:p>
        </p:txBody>
      </p:sp>
      <p:sp>
        <p:nvSpPr>
          <p:cNvPr id="9902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DB72451-6295-47EF-9613-1E5A961C967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3" r:id="rId1"/>
    <p:sldLayoutId id="2147484173" r:id="rId2"/>
    <p:sldLayoutId id="2147484174" r:id="rId3"/>
    <p:sldLayoutId id="2147484175" r:id="rId4"/>
    <p:sldLayoutId id="2147484176" r:id="rId5"/>
    <p:sldLayoutId id="2147484177" r:id="rId6"/>
    <p:sldLayoutId id="2147484178" r:id="rId7"/>
    <p:sldLayoutId id="2147484179" r:id="rId8"/>
    <p:sldLayoutId id="2147484180" r:id="rId9"/>
    <p:sldLayoutId id="2147484181" r:id="rId10"/>
    <p:sldLayoutId id="214748418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8458200" cy="2438400"/>
          </a:xfrm>
          <a:noFill/>
        </p:spPr>
        <p:txBody>
          <a:bodyPr lIns="92075" tIns="46038" rIns="92075" bIns="46038" anchor="ctr"/>
          <a:lstStyle/>
          <a:p>
            <a:r>
              <a:rPr lang="en-US" sz="4800" b="1" dirty="0">
                <a:solidFill>
                  <a:srgbClr val="336600"/>
                </a:solidFill>
              </a:rPr>
              <a:t>Do Mutual Funds Exploit Information from Options Prices for Equity Investment?</a:t>
            </a:r>
            <a:endParaRPr lang="en-US" sz="4800" dirty="0">
              <a:solidFill>
                <a:srgbClr val="3366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936652"/>
            <a:ext cx="4419600" cy="2377132"/>
          </a:xfrm>
          <a:noFill/>
        </p:spPr>
        <p:txBody>
          <a:bodyPr lIns="92075" tIns="46038" rIns="92075" bIns="46038"/>
          <a:lstStyle/>
          <a:p>
            <a:pPr marL="342900" indent="-342900"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b="1" dirty="0">
                <a:solidFill>
                  <a:srgbClr val="336600"/>
                </a:solidFill>
                <a:latin typeface="+mj-lt"/>
              </a:rPr>
              <a:t>Konan </a:t>
            </a:r>
            <a:r>
              <a:rPr lang="en-US" b="1" dirty="0" smtClean="0">
                <a:solidFill>
                  <a:srgbClr val="336600"/>
                </a:solidFill>
                <a:latin typeface="+mj-lt"/>
              </a:rPr>
              <a:t>Chan</a:t>
            </a:r>
          </a:p>
          <a:p>
            <a:pPr marL="342900" indent="-342900"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400" dirty="0">
                <a:solidFill>
                  <a:srgbClr val="336600"/>
                </a:solidFill>
                <a:latin typeface="+mj-lt"/>
              </a:rPr>
              <a:t>National </a:t>
            </a:r>
            <a:r>
              <a:rPr lang="en-US" sz="2400" dirty="0" err="1">
                <a:solidFill>
                  <a:srgbClr val="336600"/>
                </a:solidFill>
                <a:latin typeface="+mj-lt"/>
              </a:rPr>
              <a:t>Chengchi</a:t>
            </a:r>
            <a:r>
              <a:rPr lang="en-US" sz="2400" dirty="0">
                <a:solidFill>
                  <a:srgbClr val="336600"/>
                </a:solidFill>
                <a:latin typeface="+mj-lt"/>
              </a:rPr>
              <a:t> University</a:t>
            </a:r>
            <a:endParaRPr lang="en-US" sz="2400" b="1" dirty="0">
              <a:solidFill>
                <a:srgbClr val="336600"/>
              </a:solidFill>
              <a:latin typeface="+mj-lt"/>
            </a:endParaRPr>
          </a:p>
          <a:p>
            <a:pPr marL="342900" indent="-342900"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b="1" dirty="0" err="1" smtClean="0">
                <a:solidFill>
                  <a:srgbClr val="336600"/>
                </a:solidFill>
                <a:latin typeface="+mj-lt"/>
              </a:rPr>
              <a:t>Hsiu</a:t>
            </a:r>
            <a:r>
              <a:rPr lang="en-US" b="1" dirty="0" smtClean="0">
                <a:solidFill>
                  <a:srgbClr val="336600"/>
                </a:solidFill>
                <a:latin typeface="+mj-lt"/>
              </a:rPr>
              <a:t>-Lang Chen</a:t>
            </a:r>
          </a:p>
          <a:p>
            <a:pPr marL="342900" indent="-342900"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2400" dirty="0">
                <a:solidFill>
                  <a:srgbClr val="336600"/>
                </a:solidFill>
                <a:latin typeface="+mj-lt"/>
              </a:rPr>
              <a:t>University of Illinois at Chicago</a:t>
            </a:r>
            <a:endParaRPr lang="en-US" altLang="en-US" sz="2400" b="1" dirty="0">
              <a:solidFill>
                <a:srgbClr val="336600"/>
              </a:solidFill>
              <a:latin typeface="+mj-lt"/>
            </a:endParaRPr>
          </a:p>
          <a:p>
            <a:pPr marL="342900" indent="-342900"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b="1" dirty="0" smtClean="0">
                <a:solidFill>
                  <a:srgbClr val="336600"/>
                </a:solidFill>
                <a:latin typeface="+mj-lt"/>
              </a:rPr>
              <a:t>Pei-Shan Tung</a:t>
            </a:r>
          </a:p>
          <a:p>
            <a:pPr marL="342900" indent="-342900"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400" dirty="0">
                <a:solidFill>
                  <a:srgbClr val="336600"/>
                </a:solidFill>
                <a:latin typeface="+mj-lt"/>
              </a:rPr>
              <a:t>National </a:t>
            </a:r>
            <a:r>
              <a:rPr lang="en-US" sz="2400" dirty="0" err="1">
                <a:solidFill>
                  <a:srgbClr val="336600"/>
                </a:solidFill>
                <a:latin typeface="+mj-lt"/>
              </a:rPr>
              <a:t>Chengchi</a:t>
            </a:r>
            <a:r>
              <a:rPr lang="en-US" sz="2400" dirty="0">
                <a:solidFill>
                  <a:srgbClr val="336600"/>
                </a:solidFill>
                <a:latin typeface="+mj-lt"/>
              </a:rPr>
              <a:t> </a:t>
            </a:r>
            <a:r>
              <a:rPr lang="en-US" sz="2400" dirty="0" smtClean="0">
                <a:solidFill>
                  <a:srgbClr val="336600"/>
                </a:solidFill>
                <a:latin typeface="+mj-lt"/>
              </a:rPr>
              <a:t>University</a:t>
            </a:r>
            <a:endParaRPr lang="en-US" sz="2400" b="1" dirty="0" smtClean="0">
              <a:solidFill>
                <a:srgbClr val="336600"/>
              </a:solidFill>
              <a:latin typeface="+mj-lt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953000" y="6313784"/>
            <a:ext cx="3962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C9900"/>
                </a:solidFill>
              </a:rPr>
              <a:t>R/Finance Conference 2016</a:t>
            </a:r>
            <a:endParaRPr lang="en-US" altLang="en-US" sz="2400" dirty="0">
              <a:solidFill>
                <a:srgbClr val="CC9900"/>
              </a:solidFill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6781800" y="6108700"/>
            <a:ext cx="23622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None/>
            </a:pPr>
            <a:endParaRPr lang="en-US" altLang="en-US" sz="2000" dirty="0">
              <a:solidFill>
                <a:srgbClr val="CC9900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381000" y="228600"/>
            <a:ext cx="8610600" cy="1752600"/>
          </a:xfrm>
        </p:spPr>
        <p:txBody>
          <a:bodyPr/>
          <a:lstStyle/>
          <a:p>
            <a:pPr algn="ctr"/>
            <a:r>
              <a:rPr lang="en-US" sz="4000" b="1" i="1" dirty="0">
                <a:solidFill>
                  <a:srgbClr val="336600"/>
                </a:solidFill>
              </a:rPr>
              <a:t>O</a:t>
            </a:r>
            <a:r>
              <a:rPr lang="en-US" sz="4000" b="1" i="1" dirty="0" smtClean="0">
                <a:solidFill>
                  <a:srgbClr val="336600"/>
                </a:solidFill>
              </a:rPr>
              <a:t>ptions </a:t>
            </a:r>
            <a:r>
              <a:rPr lang="en-US" sz="4000" b="1" i="1" dirty="0">
                <a:solidFill>
                  <a:srgbClr val="336600"/>
                </a:solidFill>
              </a:rPr>
              <a:t>T</a:t>
            </a:r>
            <a:r>
              <a:rPr lang="en-US" sz="4000" b="1" i="1" dirty="0" smtClean="0">
                <a:solidFill>
                  <a:srgbClr val="336600"/>
                </a:solidFill>
              </a:rPr>
              <a:t>rading </a:t>
            </a:r>
            <a:r>
              <a:rPr lang="en-US" sz="4000" b="1" i="1" dirty="0">
                <a:solidFill>
                  <a:srgbClr val="336600"/>
                </a:solidFill>
              </a:rPr>
              <a:t>C</a:t>
            </a:r>
            <a:r>
              <a:rPr lang="en-US" sz="4000" b="1" i="1" dirty="0" smtClean="0">
                <a:solidFill>
                  <a:srgbClr val="336600"/>
                </a:solidFill>
              </a:rPr>
              <a:t>ontributes </a:t>
            </a:r>
            <a:r>
              <a:rPr lang="en-US" sz="4000" b="1" i="1" dirty="0">
                <a:solidFill>
                  <a:srgbClr val="336600"/>
                </a:solidFill>
              </a:rPr>
              <a:t>to </a:t>
            </a:r>
            <a:r>
              <a:rPr lang="en-US" sz="4000" b="1" i="1" dirty="0" smtClean="0">
                <a:solidFill>
                  <a:srgbClr val="336600"/>
                </a:solidFill>
              </a:rPr>
              <a:t>Stock </a:t>
            </a:r>
            <a:r>
              <a:rPr lang="en-US" sz="4000" b="1" i="1" dirty="0">
                <a:solidFill>
                  <a:srgbClr val="336600"/>
                </a:solidFill>
              </a:rPr>
              <a:t>P</a:t>
            </a:r>
            <a:r>
              <a:rPr lang="en-US" sz="4000" b="1" i="1" dirty="0" smtClean="0">
                <a:solidFill>
                  <a:srgbClr val="336600"/>
                </a:solidFill>
              </a:rPr>
              <a:t>rice Discovery</a:t>
            </a:r>
            <a:endParaRPr lang="en-US" altLang="en-US" sz="4000" b="1" i="1" dirty="0" smtClean="0">
              <a:solidFill>
                <a:srgbClr val="336600"/>
              </a:solidFill>
            </a:endParaRPr>
          </a:p>
        </p:txBody>
      </p:sp>
      <p:sp>
        <p:nvSpPr>
          <p:cNvPr id="4099" name="Content Placeholder 5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343400"/>
          </a:xfrm>
        </p:spPr>
        <p:txBody>
          <a:bodyPr/>
          <a:lstStyle/>
          <a:p>
            <a:pPr>
              <a:buSzPct val="100000"/>
              <a:buFont typeface="Wingdings" panose="05000000000000000000" pitchFamily="2" charset="2"/>
              <a:buChar char="q"/>
            </a:pPr>
            <a:r>
              <a:rPr lang="en-US" sz="4000" dirty="0" smtClean="0"/>
              <a:t> </a:t>
            </a:r>
            <a:r>
              <a:rPr lang="en-US" sz="4000" dirty="0" smtClean="0">
                <a:latin typeface="+mj-lt"/>
              </a:rPr>
              <a:t>Are options markets more </a:t>
            </a:r>
            <a:r>
              <a:rPr lang="en-US" sz="4000" dirty="0">
                <a:latin typeface="+mj-lt"/>
              </a:rPr>
              <a:t>attractive to informed </a:t>
            </a:r>
            <a:r>
              <a:rPr lang="en-US" sz="4000" dirty="0" smtClean="0">
                <a:latin typeface="+mj-lt"/>
              </a:rPr>
              <a:t>traders?</a:t>
            </a:r>
            <a:endParaRPr lang="en-US" sz="4000" dirty="0" smtClean="0">
              <a:latin typeface="+mj-lt"/>
            </a:endParaRPr>
          </a:p>
          <a:p>
            <a:pPr lvl="1"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4000" dirty="0">
                <a:latin typeface="+mj-lt"/>
              </a:rPr>
              <a:t>H</a:t>
            </a:r>
            <a:r>
              <a:rPr lang="en-US" sz="4000" dirty="0" smtClean="0">
                <a:latin typeface="+mj-lt"/>
              </a:rPr>
              <a:t>igher </a:t>
            </a:r>
            <a:r>
              <a:rPr lang="en-US" sz="4000" dirty="0">
                <a:latin typeface="+mj-lt"/>
              </a:rPr>
              <a:t>leverage available in options </a:t>
            </a:r>
            <a:r>
              <a:rPr lang="en-US" sz="4000" dirty="0" smtClean="0">
                <a:latin typeface="+mj-lt"/>
              </a:rPr>
              <a:t>markets</a:t>
            </a:r>
          </a:p>
          <a:p>
            <a:pPr lvl="1"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4000" dirty="0" smtClean="0">
                <a:latin typeface="+mj-lt"/>
              </a:rPr>
              <a:t>Short-sale costs in equity markets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F60F45-3FE4-460F-AF39-9895EF6F0074}" type="slidenum">
              <a:rPr lang="en-US" altLang="en-US" smtClean="0"/>
              <a:pPr/>
              <a:t>2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872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381000" y="228600"/>
            <a:ext cx="8610600" cy="1752600"/>
          </a:xfrm>
        </p:spPr>
        <p:txBody>
          <a:bodyPr/>
          <a:lstStyle/>
          <a:p>
            <a:pPr algn="ctr"/>
            <a:r>
              <a:rPr lang="en-US" sz="4000" b="1" i="1" dirty="0">
                <a:solidFill>
                  <a:srgbClr val="336600"/>
                </a:solidFill>
              </a:rPr>
              <a:t>O</a:t>
            </a:r>
            <a:r>
              <a:rPr lang="en-US" sz="4000" b="1" i="1" dirty="0" smtClean="0">
                <a:solidFill>
                  <a:srgbClr val="336600"/>
                </a:solidFill>
              </a:rPr>
              <a:t>ptions </a:t>
            </a:r>
            <a:r>
              <a:rPr lang="en-US" sz="4000" b="1" i="1" dirty="0">
                <a:solidFill>
                  <a:srgbClr val="336600"/>
                </a:solidFill>
              </a:rPr>
              <a:t>T</a:t>
            </a:r>
            <a:r>
              <a:rPr lang="en-US" sz="4000" b="1" i="1" dirty="0" smtClean="0">
                <a:solidFill>
                  <a:srgbClr val="336600"/>
                </a:solidFill>
              </a:rPr>
              <a:t>rading </a:t>
            </a:r>
            <a:r>
              <a:rPr lang="en-US" sz="4000" b="1" i="1" dirty="0">
                <a:solidFill>
                  <a:srgbClr val="336600"/>
                </a:solidFill>
              </a:rPr>
              <a:t>C</a:t>
            </a:r>
            <a:r>
              <a:rPr lang="en-US" sz="4000" b="1" i="1" dirty="0" smtClean="0">
                <a:solidFill>
                  <a:srgbClr val="336600"/>
                </a:solidFill>
              </a:rPr>
              <a:t>ontributes </a:t>
            </a:r>
            <a:r>
              <a:rPr lang="en-US" sz="4000" b="1" i="1" dirty="0">
                <a:solidFill>
                  <a:srgbClr val="336600"/>
                </a:solidFill>
              </a:rPr>
              <a:t>to </a:t>
            </a:r>
            <a:r>
              <a:rPr lang="en-US" sz="4000" b="1" i="1" dirty="0" smtClean="0">
                <a:solidFill>
                  <a:srgbClr val="336600"/>
                </a:solidFill>
              </a:rPr>
              <a:t>Stock </a:t>
            </a:r>
            <a:r>
              <a:rPr lang="en-US" sz="4000" b="1" i="1" dirty="0">
                <a:solidFill>
                  <a:srgbClr val="336600"/>
                </a:solidFill>
              </a:rPr>
              <a:t>P</a:t>
            </a:r>
            <a:r>
              <a:rPr lang="en-US" sz="4000" b="1" i="1" dirty="0" smtClean="0">
                <a:solidFill>
                  <a:srgbClr val="336600"/>
                </a:solidFill>
              </a:rPr>
              <a:t>rice Discovery</a:t>
            </a:r>
            <a:endParaRPr lang="en-US" altLang="en-US" sz="4000" b="1" i="1" dirty="0" smtClean="0">
              <a:solidFill>
                <a:srgbClr val="336600"/>
              </a:solidFill>
            </a:endParaRPr>
          </a:p>
        </p:txBody>
      </p:sp>
      <p:sp>
        <p:nvSpPr>
          <p:cNvPr id="4099" name="Content Placeholder 5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343400"/>
          </a:xfrm>
        </p:spPr>
        <p:txBody>
          <a:bodyPr/>
          <a:lstStyle/>
          <a:p>
            <a:pPr>
              <a:buSzPct val="100000"/>
              <a:buFont typeface="Wingdings" panose="05000000000000000000" pitchFamily="2" charset="2"/>
              <a:buChar char="q"/>
            </a:pPr>
            <a:r>
              <a:rPr lang="en-US" sz="4000" dirty="0" err="1" smtClean="0">
                <a:latin typeface="+mj-lt"/>
              </a:rPr>
              <a:t>Cremers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>
                <a:latin typeface="+mj-lt"/>
              </a:rPr>
              <a:t>and </a:t>
            </a:r>
            <a:r>
              <a:rPr lang="en-US" sz="4000" dirty="0" err="1">
                <a:latin typeface="+mj-lt"/>
              </a:rPr>
              <a:t>Weinbaum</a:t>
            </a:r>
            <a:r>
              <a:rPr lang="en-US" sz="4000" dirty="0">
                <a:latin typeface="+mj-lt"/>
              </a:rPr>
              <a:t> (</a:t>
            </a:r>
            <a:r>
              <a:rPr lang="en-US" sz="4000" dirty="0" smtClean="0">
                <a:latin typeface="+mj-lt"/>
              </a:rPr>
              <a:t>2010): Deviations </a:t>
            </a:r>
            <a:r>
              <a:rPr lang="en-US" sz="4000" dirty="0">
                <a:latin typeface="+mj-lt"/>
              </a:rPr>
              <a:t>from put-call </a:t>
            </a:r>
            <a:r>
              <a:rPr lang="en-US" sz="4000" dirty="0" smtClean="0">
                <a:latin typeface="+mj-lt"/>
              </a:rPr>
              <a:t>parity (Spread)</a:t>
            </a:r>
            <a:endParaRPr lang="en-US" sz="4000" dirty="0" smtClean="0">
              <a:latin typeface="+mj-lt"/>
            </a:endParaRPr>
          </a:p>
          <a:p>
            <a:pPr>
              <a:buSzPct val="100000"/>
              <a:buFont typeface="Wingdings" panose="05000000000000000000" pitchFamily="2" charset="2"/>
              <a:buChar char="q"/>
            </a:pPr>
            <a:r>
              <a:rPr lang="en-US" sz="4000" dirty="0">
                <a:latin typeface="+mj-lt"/>
              </a:rPr>
              <a:t>Xing, Zhang, and Zhao (2010</a:t>
            </a:r>
            <a:r>
              <a:rPr lang="en-US" sz="4000" dirty="0" smtClean="0">
                <a:latin typeface="+mj-lt"/>
              </a:rPr>
              <a:t>): Volatility </a:t>
            </a:r>
            <a:r>
              <a:rPr lang="en-US" sz="4000" dirty="0">
                <a:latin typeface="+mj-lt"/>
              </a:rPr>
              <a:t>skew in </a:t>
            </a:r>
            <a:r>
              <a:rPr lang="en-US" sz="4000" dirty="0" smtClean="0">
                <a:latin typeface="+mj-lt"/>
              </a:rPr>
              <a:t>stock </a:t>
            </a:r>
            <a:r>
              <a:rPr lang="en-US" sz="4000" dirty="0" smtClean="0">
                <a:latin typeface="+mj-lt"/>
              </a:rPr>
              <a:t>options (Skew)</a:t>
            </a:r>
            <a:endParaRPr lang="en-US" sz="4000" dirty="0" smtClean="0">
              <a:latin typeface="+mj-lt"/>
            </a:endParaRPr>
          </a:p>
          <a:p>
            <a:pPr>
              <a:buSzPct val="100000"/>
              <a:buFont typeface="Wingdings" panose="05000000000000000000" pitchFamily="2" charset="2"/>
              <a:buChar char="q"/>
            </a:pPr>
            <a:r>
              <a:rPr lang="en-US" sz="4000" dirty="0">
                <a:latin typeface="+mj-lt"/>
              </a:rPr>
              <a:t>Johnson and So (</a:t>
            </a:r>
            <a:r>
              <a:rPr lang="en-US" sz="4000" dirty="0" smtClean="0">
                <a:latin typeface="+mj-lt"/>
              </a:rPr>
              <a:t>2012): Options </a:t>
            </a:r>
            <a:r>
              <a:rPr lang="en-US" sz="4000" dirty="0">
                <a:latin typeface="+mj-lt"/>
              </a:rPr>
              <a:t>trading </a:t>
            </a:r>
            <a:r>
              <a:rPr lang="en-US" sz="4000" dirty="0" smtClean="0">
                <a:latin typeface="+mj-lt"/>
              </a:rPr>
              <a:t>volume/stock </a:t>
            </a:r>
            <a:r>
              <a:rPr lang="en-US" sz="4000" dirty="0">
                <a:latin typeface="+mj-lt"/>
              </a:rPr>
              <a:t>trading </a:t>
            </a:r>
            <a:r>
              <a:rPr lang="en-US" sz="4000" dirty="0" smtClean="0">
                <a:latin typeface="+mj-lt"/>
              </a:rPr>
              <a:t>volume (O/S)</a:t>
            </a:r>
            <a:endParaRPr lang="en-US" altLang="en-US" sz="4000" dirty="0" smtClean="0">
              <a:latin typeface="+mj-lt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F60F45-3FE4-460F-AF39-9895EF6F0074}" type="slidenum">
              <a:rPr lang="en-US" altLang="en-US" smtClean="0"/>
              <a:pPr/>
              <a:t>3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3866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219200"/>
          </a:xfrm>
        </p:spPr>
        <p:txBody>
          <a:bodyPr/>
          <a:lstStyle/>
          <a:p>
            <a:pPr algn="ctr"/>
            <a:r>
              <a:rPr lang="en-US" sz="4400" b="1" i="1" dirty="0" smtClean="0">
                <a:solidFill>
                  <a:srgbClr val="336600"/>
                </a:solidFill>
              </a:rPr>
              <a:t>Why do few equity funds </a:t>
            </a:r>
            <a:r>
              <a:rPr lang="en-US" sz="4400" b="1" i="1" dirty="0">
                <a:solidFill>
                  <a:srgbClr val="336600"/>
                </a:solidFill>
              </a:rPr>
              <a:t>actually trade options</a:t>
            </a:r>
            <a:r>
              <a:rPr lang="en-US" sz="4400" b="1" i="1" dirty="0" smtClean="0">
                <a:solidFill>
                  <a:srgbClr val="336600"/>
                </a:solidFill>
              </a:rPr>
              <a:t>?</a:t>
            </a:r>
            <a:endParaRPr lang="en-US" altLang="en-US" sz="4400" b="1" i="1" dirty="0" smtClean="0">
              <a:solidFill>
                <a:srgbClr val="336600"/>
              </a:solidFill>
            </a:endParaRPr>
          </a:p>
        </p:txBody>
      </p:sp>
      <p:sp>
        <p:nvSpPr>
          <p:cNvPr id="4099" name="Content Placeholder 5"/>
          <p:cNvSpPr>
            <a:spLocks noGrp="1"/>
          </p:cNvSpPr>
          <p:nvPr>
            <p:ph idx="1"/>
          </p:nvPr>
        </p:nvSpPr>
        <p:spPr>
          <a:xfrm>
            <a:off x="381000" y="1667156"/>
            <a:ext cx="8534400" cy="50292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rgbClr val="CC9900"/>
              </a:buClr>
              <a:buSzPct val="100000"/>
              <a:buFont typeface="Wingdings" pitchFamily="2" charset="2"/>
              <a:buChar char="q"/>
            </a:pPr>
            <a:r>
              <a:rPr lang="en-US" sz="4000" dirty="0" err="1">
                <a:latin typeface="+mj-lt"/>
              </a:rPr>
              <a:t>Almazan</a:t>
            </a:r>
            <a:r>
              <a:rPr lang="en-US" sz="4000" dirty="0">
                <a:latin typeface="+mj-lt"/>
              </a:rPr>
              <a:t>, Brown, Carlson, and Chapman (2004</a:t>
            </a:r>
            <a:r>
              <a:rPr lang="en-US" sz="4000" dirty="0" smtClean="0">
                <a:latin typeface="+mj-lt"/>
              </a:rPr>
              <a:t>): </a:t>
            </a:r>
            <a:r>
              <a:rPr lang="en-US" sz="3600" dirty="0" smtClean="0">
                <a:latin typeface="+mj-lt"/>
              </a:rPr>
              <a:t>9.6</a:t>
            </a:r>
            <a:r>
              <a:rPr lang="en-US" sz="3600" dirty="0">
                <a:latin typeface="+mj-lt"/>
              </a:rPr>
              <a:t>% of funds that are </a:t>
            </a:r>
            <a:r>
              <a:rPr lang="en-US" sz="3600" dirty="0" smtClean="0">
                <a:latin typeface="+mj-lt"/>
              </a:rPr>
              <a:t>allowed </a:t>
            </a:r>
            <a:r>
              <a:rPr lang="en-US" sz="3600" dirty="0">
                <a:latin typeface="+mj-lt"/>
              </a:rPr>
              <a:t>to trade </a:t>
            </a:r>
            <a:r>
              <a:rPr lang="en-US" sz="3600" dirty="0" smtClean="0">
                <a:latin typeface="+mj-lt"/>
              </a:rPr>
              <a:t>options actually </a:t>
            </a:r>
            <a:r>
              <a:rPr lang="en-US" sz="3600" dirty="0">
                <a:latin typeface="+mj-lt"/>
              </a:rPr>
              <a:t>do it </a:t>
            </a:r>
            <a:endParaRPr lang="en-US" sz="3600" dirty="0" smtClean="0">
              <a:latin typeface="+mj-lt"/>
            </a:endParaRPr>
          </a:p>
          <a:p>
            <a:pPr eaLnBrk="1" hangingPunct="1">
              <a:spcBef>
                <a:spcPct val="50000"/>
              </a:spcBef>
              <a:buClr>
                <a:srgbClr val="CC9900"/>
              </a:buClr>
              <a:buSzPct val="100000"/>
              <a:buFont typeface="Wingdings" pitchFamily="2" charset="2"/>
              <a:buChar char="q"/>
            </a:pPr>
            <a:r>
              <a:rPr lang="en-US" sz="4000" dirty="0" err="1">
                <a:latin typeface="+mj-lt"/>
              </a:rPr>
              <a:t>Cici</a:t>
            </a:r>
            <a:r>
              <a:rPr lang="en-US" sz="4000" dirty="0">
                <a:latin typeface="+mj-lt"/>
              </a:rPr>
              <a:t> and Palacios (2015</a:t>
            </a:r>
            <a:r>
              <a:rPr lang="en-US" sz="4000" dirty="0" smtClean="0">
                <a:latin typeface="+mj-lt"/>
              </a:rPr>
              <a:t>):</a:t>
            </a:r>
            <a:r>
              <a:rPr lang="en-US" sz="3600" dirty="0" smtClean="0"/>
              <a:t>	</a:t>
            </a:r>
            <a:r>
              <a:rPr lang="en-US" sz="3200" dirty="0" smtClean="0">
                <a:latin typeface="+mj-lt"/>
              </a:rPr>
              <a:t>About 10% of funds use options </a:t>
            </a:r>
            <a:r>
              <a:rPr lang="en-US" sz="3200" dirty="0">
                <a:latin typeface="+mj-lt"/>
              </a:rPr>
              <a:t>at least once</a:t>
            </a:r>
            <a:r>
              <a:rPr lang="en-US" sz="3200" dirty="0" smtClean="0">
                <a:latin typeface="+mj-lt"/>
              </a:rPr>
              <a:t> </a:t>
            </a:r>
          </a:p>
          <a:p>
            <a:pPr eaLnBrk="1" hangingPunct="1">
              <a:spcBef>
                <a:spcPct val="50000"/>
              </a:spcBef>
              <a:buClr>
                <a:srgbClr val="336600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4000" dirty="0" smtClean="0">
                <a:latin typeface="+mj-lt"/>
              </a:rPr>
              <a:t>Non-trivial </a:t>
            </a:r>
            <a:r>
              <a:rPr lang="en-US" sz="4000" dirty="0">
                <a:latin typeface="+mj-lt"/>
              </a:rPr>
              <a:t>regulatory </a:t>
            </a:r>
            <a:r>
              <a:rPr lang="en-US" sz="4000" dirty="0" smtClean="0">
                <a:latin typeface="+mj-lt"/>
              </a:rPr>
              <a:t>compliance </a:t>
            </a:r>
            <a:r>
              <a:rPr lang="en-US" sz="4000" dirty="0">
                <a:latin typeface="+mj-lt"/>
              </a:rPr>
              <a:t>cost</a:t>
            </a:r>
            <a:endParaRPr lang="en-US" sz="4000" dirty="0" smtClean="0">
              <a:latin typeface="+mj-lt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F60F45-3FE4-460F-AF39-9895EF6F0074}" type="slidenum">
              <a:rPr lang="en-US" altLang="en-US" smtClean="0"/>
              <a:pPr/>
              <a:t>4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104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304800" y="228600"/>
            <a:ext cx="8820150" cy="12954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rgbClr val="336600"/>
              </a:buClr>
              <a:buSzPct val="100000"/>
            </a:pPr>
            <a:r>
              <a:rPr lang="en-US" sz="4000" b="1" i="1" dirty="0">
                <a:solidFill>
                  <a:srgbClr val="336600"/>
                </a:solidFill>
              </a:rPr>
              <a:t>Non-trivial </a:t>
            </a:r>
            <a:r>
              <a:rPr lang="en-US" sz="4000" b="1" i="1" dirty="0" smtClean="0">
                <a:solidFill>
                  <a:srgbClr val="336600"/>
                </a:solidFill>
              </a:rPr>
              <a:t>Regulatory Compliance Cost of Trading Options by Funds</a:t>
            </a:r>
            <a:endParaRPr lang="en-US" sz="4000" b="1" i="1" dirty="0">
              <a:solidFill>
                <a:srgbClr val="336600"/>
              </a:solidFill>
            </a:endParaRPr>
          </a:p>
        </p:txBody>
      </p:sp>
      <p:sp>
        <p:nvSpPr>
          <p:cNvPr id="4099" name="Content Placeholder 5"/>
          <p:cNvSpPr>
            <a:spLocks noGrp="1"/>
          </p:cNvSpPr>
          <p:nvPr>
            <p:ph idx="1"/>
          </p:nvPr>
        </p:nvSpPr>
        <p:spPr>
          <a:xfrm>
            <a:off x="438150" y="1371600"/>
            <a:ext cx="8686800" cy="48006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rgbClr val="CC9900"/>
              </a:buClr>
              <a:buSzPct val="100000"/>
              <a:buFont typeface="Wingdings" pitchFamily="2" charset="2"/>
              <a:buChar char="q"/>
            </a:pPr>
            <a:r>
              <a:rPr lang="en-US" sz="4000" dirty="0" smtClean="0">
                <a:latin typeface="+mj-lt"/>
              </a:rPr>
              <a:t>Disclosure of options use</a:t>
            </a:r>
          </a:p>
          <a:p>
            <a:pPr eaLnBrk="1" hangingPunct="1">
              <a:spcBef>
                <a:spcPct val="50000"/>
              </a:spcBef>
              <a:buClr>
                <a:srgbClr val="CC9900"/>
              </a:buClr>
              <a:buSzPct val="100000"/>
              <a:buFont typeface="Wingdings" pitchFamily="2" charset="2"/>
              <a:buChar char="q"/>
            </a:pPr>
            <a:r>
              <a:rPr lang="en-US" sz="4000" dirty="0">
                <a:latin typeface="+mj-lt"/>
              </a:rPr>
              <a:t>Section 17(f) of the 1940 </a:t>
            </a:r>
            <a:r>
              <a:rPr lang="en-US" sz="4000" dirty="0" smtClean="0">
                <a:latin typeface="+mj-lt"/>
              </a:rPr>
              <a:t>Act on the </a:t>
            </a:r>
            <a:r>
              <a:rPr lang="en-US" sz="4000" dirty="0">
                <a:latin typeface="+mj-lt"/>
              </a:rPr>
              <a:t>collateral requirement </a:t>
            </a:r>
            <a:endParaRPr lang="en-US" sz="4000" dirty="0" smtClean="0">
              <a:latin typeface="+mj-lt"/>
            </a:endParaRPr>
          </a:p>
          <a:p>
            <a:pPr eaLnBrk="1" hangingPunct="1">
              <a:spcBef>
                <a:spcPct val="50000"/>
              </a:spcBef>
              <a:buClr>
                <a:srgbClr val="CC9900"/>
              </a:buClr>
              <a:buSzPct val="100000"/>
              <a:buFont typeface="Wingdings" pitchFamily="2" charset="2"/>
              <a:buChar char="q"/>
            </a:pPr>
            <a:r>
              <a:rPr lang="en-US" sz="4000" dirty="0" smtClean="0">
                <a:latin typeface="+mj-lt"/>
              </a:rPr>
              <a:t>Section 18(f</a:t>
            </a:r>
            <a:r>
              <a:rPr lang="en-US" sz="4000" dirty="0">
                <a:latin typeface="+mj-lt"/>
              </a:rPr>
              <a:t>) of the 1940 Act on the </a:t>
            </a:r>
            <a:r>
              <a:rPr lang="en-US" sz="4000" dirty="0" smtClean="0">
                <a:latin typeface="+mj-lt"/>
              </a:rPr>
              <a:t>asset coverage requirement</a:t>
            </a:r>
          </a:p>
          <a:p>
            <a:pPr eaLnBrk="1" hangingPunct="1">
              <a:spcBef>
                <a:spcPct val="50000"/>
              </a:spcBef>
              <a:buClr>
                <a:srgbClr val="CC9900"/>
              </a:buClr>
              <a:buSzPct val="100000"/>
              <a:buFont typeface="Wingdings" pitchFamily="2" charset="2"/>
              <a:buChar char="q"/>
            </a:pPr>
            <a:r>
              <a:rPr lang="en-US" sz="4000" dirty="0">
                <a:latin typeface="+mj-lt"/>
              </a:rPr>
              <a:t>Diversification Test </a:t>
            </a:r>
            <a:r>
              <a:rPr lang="en-US" sz="4000" dirty="0" smtClean="0">
                <a:latin typeface="+mj-lt"/>
              </a:rPr>
              <a:t>by IRS</a:t>
            </a:r>
            <a:endParaRPr lang="en-US" sz="4000" dirty="0">
              <a:latin typeface="+mj-lt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F60F45-3FE4-460F-AF39-9895EF6F0074}" type="slidenum">
              <a:rPr lang="en-US" altLang="en-US" smtClean="0"/>
              <a:pPr/>
              <a:t>5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69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304800" y="228600"/>
            <a:ext cx="8820150" cy="17526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rgbClr val="336600"/>
              </a:buClr>
              <a:buSzPct val="100000"/>
            </a:pPr>
            <a:r>
              <a:rPr lang="en-US" sz="4000" b="1" i="1" dirty="0" smtClean="0">
                <a:solidFill>
                  <a:srgbClr val="336600"/>
                </a:solidFill>
              </a:rPr>
              <a:t>Do </a:t>
            </a:r>
            <a:r>
              <a:rPr lang="en-US" sz="4000" b="1" i="1" dirty="0">
                <a:solidFill>
                  <a:srgbClr val="336600"/>
                </a:solidFill>
              </a:rPr>
              <a:t>equity </a:t>
            </a:r>
            <a:r>
              <a:rPr lang="en-US" sz="4000" b="1" i="1" dirty="0" smtClean="0">
                <a:solidFill>
                  <a:srgbClr val="336600"/>
                </a:solidFill>
              </a:rPr>
              <a:t>funds </a:t>
            </a:r>
            <a:r>
              <a:rPr lang="en-US" sz="4000" b="1" i="1" dirty="0">
                <a:solidFill>
                  <a:srgbClr val="336600"/>
                </a:solidFill>
              </a:rPr>
              <a:t>exploit the options price information to make profitable individual stock </a:t>
            </a:r>
            <a:r>
              <a:rPr lang="en-US" sz="4000" b="1" i="1" dirty="0" smtClean="0">
                <a:solidFill>
                  <a:srgbClr val="336600"/>
                </a:solidFill>
              </a:rPr>
              <a:t>trades?</a:t>
            </a:r>
            <a:endParaRPr lang="en-US" sz="4000" b="1" i="1" dirty="0">
              <a:solidFill>
                <a:srgbClr val="336600"/>
              </a:solidFill>
            </a:endParaRPr>
          </a:p>
        </p:txBody>
      </p:sp>
      <p:sp>
        <p:nvSpPr>
          <p:cNvPr id="4099" name="Content Placeholder 5"/>
          <p:cNvSpPr>
            <a:spLocks noGrp="1"/>
          </p:cNvSpPr>
          <p:nvPr>
            <p:ph idx="1"/>
          </p:nvPr>
        </p:nvSpPr>
        <p:spPr>
          <a:xfrm>
            <a:off x="381000" y="2514600"/>
            <a:ext cx="8686800" cy="29718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rgbClr val="CC9900"/>
              </a:buClr>
              <a:buSzPct val="100000"/>
              <a:buFont typeface="Wingdings" pitchFamily="2" charset="2"/>
              <a:buChar char="q"/>
            </a:pPr>
            <a:r>
              <a:rPr lang="en-US" sz="4000" dirty="0">
                <a:latin typeface="+mj-lt"/>
              </a:rPr>
              <a:t>the regulatory compliance for using </a:t>
            </a:r>
            <a:r>
              <a:rPr lang="en-US" sz="4000" dirty="0" smtClean="0">
                <a:latin typeface="+mj-lt"/>
              </a:rPr>
              <a:t>options </a:t>
            </a:r>
            <a:r>
              <a:rPr lang="en-US" sz="4000" dirty="0">
                <a:latin typeface="+mj-lt"/>
              </a:rPr>
              <a:t>by mutual funds </a:t>
            </a:r>
            <a:r>
              <a:rPr lang="en-US" sz="4000" dirty="0" smtClean="0">
                <a:latin typeface="+mj-lt"/>
              </a:rPr>
              <a:t>is cumbersome</a:t>
            </a:r>
          </a:p>
          <a:p>
            <a:pPr eaLnBrk="1" hangingPunct="1">
              <a:spcBef>
                <a:spcPct val="50000"/>
              </a:spcBef>
              <a:buClr>
                <a:srgbClr val="CC9900"/>
              </a:buClr>
              <a:buSzPct val="100000"/>
              <a:buFont typeface="Wingdings" pitchFamily="2" charset="2"/>
              <a:buChar char="q"/>
            </a:pPr>
            <a:r>
              <a:rPr lang="en-US" sz="4000" dirty="0">
                <a:latin typeface="+mj-lt"/>
              </a:rPr>
              <a:t>the restriction on stock trading is less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F60F45-3FE4-460F-AF39-9895EF6F0074}" type="slidenum">
              <a:rPr lang="en-US" altLang="en-US" smtClean="0"/>
              <a:pPr/>
              <a:t>6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421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7813"/>
            <a:ext cx="8610600" cy="865187"/>
          </a:xfrm>
        </p:spPr>
        <p:txBody>
          <a:bodyPr/>
          <a:lstStyle/>
          <a:p>
            <a:pPr algn="ctr"/>
            <a:r>
              <a:rPr lang="en-US" sz="3600" b="1" i="1" dirty="0" smtClean="0">
                <a:solidFill>
                  <a:srgbClr val="336600"/>
                </a:solidFill>
              </a:rPr>
              <a:t>Empirical </a:t>
            </a:r>
            <a:r>
              <a:rPr lang="en-US" sz="3600" b="1" i="1" dirty="0" smtClean="0">
                <a:solidFill>
                  <a:srgbClr val="336600"/>
                </a:solidFill>
              </a:rPr>
              <a:t>Design</a:t>
            </a:r>
            <a:endParaRPr lang="en-US" sz="3600" b="1" i="1" dirty="0">
              <a:solidFill>
                <a:srgbClr val="33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686800" cy="5292725"/>
          </a:xfrm>
        </p:spPr>
        <p:txBody>
          <a:bodyPr/>
          <a:lstStyle/>
          <a:p>
            <a:pPr>
              <a:buSzPct val="100000"/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+mj-lt"/>
              </a:rPr>
              <a:t>Re-examine </a:t>
            </a:r>
            <a:r>
              <a:rPr lang="en-US" sz="3200" dirty="0">
                <a:latin typeface="+mj-lt"/>
              </a:rPr>
              <a:t>the predictability of the underlying stock returns by </a:t>
            </a:r>
            <a:r>
              <a:rPr lang="en-US" sz="3200" dirty="0" smtClean="0">
                <a:latin typeface="+mj-lt"/>
              </a:rPr>
              <a:t>3 </a:t>
            </a:r>
            <a:r>
              <a:rPr lang="en-US" sz="3200" dirty="0">
                <a:latin typeface="+mj-lt"/>
              </a:rPr>
              <a:t>options </a:t>
            </a:r>
            <a:r>
              <a:rPr lang="en-US" sz="3200" dirty="0" smtClean="0">
                <a:latin typeface="+mj-lt"/>
              </a:rPr>
              <a:t>variables: </a:t>
            </a:r>
            <a:r>
              <a:rPr lang="en-US" sz="3200" dirty="0">
                <a:latin typeface="+mj-lt"/>
              </a:rPr>
              <a:t>Spread, O/S, and </a:t>
            </a:r>
            <a:r>
              <a:rPr lang="en-US" sz="3200" dirty="0" smtClean="0">
                <a:latin typeface="+mj-lt"/>
              </a:rPr>
              <a:t>Skew</a:t>
            </a:r>
          </a:p>
          <a:p>
            <a:pPr>
              <a:buSzPct val="100000"/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+mj-lt"/>
              </a:rPr>
              <a:t>Compare optioned stocks in two universes: CRSP stocks versus stocks held by US equity funds</a:t>
            </a:r>
          </a:p>
          <a:p>
            <a:pPr lvl="1"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+mj-lt"/>
              </a:rPr>
              <a:t>Sort stocks into deciles according to a stock’s Spread</a:t>
            </a:r>
          </a:p>
          <a:p>
            <a:pPr lvl="1"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latin typeface="+mj-lt"/>
              </a:rPr>
              <a:t>Similar SIZE &amp; B/M of optioned stocks </a:t>
            </a:r>
          </a:p>
          <a:p>
            <a:pPr lvl="1"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+mj-lt"/>
              </a:rPr>
              <a:t>The 4-factor </a:t>
            </a:r>
            <a:r>
              <a:rPr lang="en-US" sz="2800" dirty="0">
                <a:latin typeface="+mj-lt"/>
              </a:rPr>
              <a:t>alpha on the hedge portfolio (D10 – D1) </a:t>
            </a:r>
            <a:r>
              <a:rPr lang="en-US" sz="2800" dirty="0" smtClean="0">
                <a:latin typeface="+mj-lt"/>
              </a:rPr>
              <a:t>for </a:t>
            </a:r>
            <a:r>
              <a:rPr lang="en-US" sz="2800" dirty="0">
                <a:latin typeface="+mj-lt"/>
              </a:rPr>
              <a:t>stocks in the </a:t>
            </a:r>
            <a:r>
              <a:rPr lang="en-US" sz="2800" dirty="0" smtClean="0">
                <a:latin typeface="+mj-lt"/>
              </a:rPr>
              <a:t>CRSP </a:t>
            </a:r>
            <a:r>
              <a:rPr lang="en-US" sz="2800" dirty="0">
                <a:latin typeface="+mj-lt"/>
              </a:rPr>
              <a:t>universe is 61 </a:t>
            </a:r>
            <a:r>
              <a:rPr lang="en-US" sz="2800" dirty="0" smtClean="0">
                <a:latin typeface="+mj-lt"/>
              </a:rPr>
              <a:t>bps. It is </a:t>
            </a:r>
            <a:r>
              <a:rPr lang="en-US" sz="2800" dirty="0">
                <a:latin typeface="+mj-lt"/>
              </a:rPr>
              <a:t>stronger </a:t>
            </a:r>
            <a:r>
              <a:rPr lang="en-US" sz="2800" dirty="0" smtClean="0">
                <a:latin typeface="+mj-lt"/>
              </a:rPr>
              <a:t>for stocks in fund holdings.</a:t>
            </a:r>
            <a:endParaRPr lang="en-US" sz="28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62071B-A111-4904-99B6-05D1A241A917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642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pPr lvl="0"/>
            <a:r>
              <a:rPr lang="en-US" b="1" i="1" dirty="0">
                <a:solidFill>
                  <a:srgbClr val="336600"/>
                </a:solidFill>
              </a:rPr>
              <a:t>Do Mutual Funds Profit from the Options Price Information?</a:t>
            </a:r>
            <a:endParaRPr lang="en-US" i="1" dirty="0">
              <a:solidFill>
                <a:srgbClr val="3366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458200" cy="4648200"/>
          </a:xfrm>
        </p:spPr>
        <p:txBody>
          <a:bodyPr/>
          <a:lstStyle/>
          <a:p>
            <a:pPr>
              <a:lnSpc>
                <a:spcPct val="90000"/>
              </a:lnSpc>
              <a:buSzPct val="100000"/>
              <a:buFont typeface="Wingdings" pitchFamily="2" charset="2"/>
              <a:buChar char="q"/>
            </a:pPr>
            <a:r>
              <a:rPr lang="en-US" sz="4000" dirty="0" smtClean="0">
                <a:latin typeface="+mj-lt"/>
              </a:rPr>
              <a:t>For each equity fund portfolio, calculate VW-Spread</a:t>
            </a:r>
            <a:endParaRPr lang="en-US" altLang="en-US" sz="4000" dirty="0" smtClean="0">
              <a:latin typeface="+mj-lt"/>
            </a:endParaRPr>
          </a:p>
          <a:p>
            <a:pPr>
              <a:lnSpc>
                <a:spcPct val="90000"/>
              </a:lnSpc>
              <a:buSzPct val="100000"/>
              <a:buFont typeface="Wingdings" pitchFamily="2" charset="2"/>
              <a:buChar char="q"/>
            </a:pPr>
            <a:r>
              <a:rPr lang="en-US" sz="4000" dirty="0" smtClean="0">
                <a:latin typeface="+mj-lt"/>
              </a:rPr>
              <a:t>Sort funds into quintiles quarterly by VW-Spread</a:t>
            </a:r>
          </a:p>
          <a:p>
            <a:pPr>
              <a:lnSpc>
                <a:spcPct val="90000"/>
              </a:lnSpc>
              <a:buSzPct val="100000"/>
              <a:buFont typeface="Wingdings" pitchFamily="2" charset="2"/>
              <a:buChar char="q"/>
            </a:pPr>
            <a:r>
              <a:rPr lang="en-US" sz="4000" dirty="0" smtClean="0">
                <a:latin typeface="+mj-lt"/>
              </a:rPr>
              <a:t>Quintiles are held for the following 3 months. The 4-factor alpha based on the net-of-expense fund returns for the </a:t>
            </a:r>
            <a:r>
              <a:rPr lang="en-US" sz="4000" dirty="0">
                <a:latin typeface="+mj-lt"/>
              </a:rPr>
              <a:t>hedge portfolio </a:t>
            </a:r>
            <a:r>
              <a:rPr lang="en-US" sz="4000" dirty="0" smtClean="0">
                <a:latin typeface="+mj-lt"/>
              </a:rPr>
              <a:t>(Q5-Q1) is 33 bps. 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71CAD0-77AC-4811-86E3-32793A718956}" type="slidenum">
              <a:rPr lang="en-US" altLang="en-US" smtClean="0"/>
              <a:pPr/>
              <a:t>8</a:t>
            </a:fld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Edge">
  <a:themeElements>
    <a:clrScheme name="1_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1_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1_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29859</TotalTime>
  <Words>368</Words>
  <Application>Microsoft Office PowerPoint</Application>
  <PresentationFormat>On-screen Show (4:3)</PresentationFormat>
  <Paragraphs>45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1_Edge</vt:lpstr>
      <vt:lpstr>Do Mutual Funds Exploit Information from Options Prices for Equity Investment?</vt:lpstr>
      <vt:lpstr>Options Trading Contributes to Stock Price Discovery</vt:lpstr>
      <vt:lpstr>Options Trading Contributes to Stock Price Discovery</vt:lpstr>
      <vt:lpstr>Why do few equity funds actually trade options?</vt:lpstr>
      <vt:lpstr>Non-trivial Regulatory Compliance Cost of Trading Options by Funds</vt:lpstr>
      <vt:lpstr>Do equity funds exploit the options price information to make profitable individual stock trades?</vt:lpstr>
      <vt:lpstr>Empirical Design</vt:lpstr>
      <vt:lpstr>Do Mutual Funds Profit from the Options Price Information?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Pricing of Bonds</dc:title>
  <dc:creator>Russ Wermers</dc:creator>
  <cp:lastModifiedBy>Teens</cp:lastModifiedBy>
  <cp:revision>1230</cp:revision>
  <cp:lastPrinted>1999-01-27T23:52:33Z</cp:lastPrinted>
  <dcterms:created xsi:type="dcterms:W3CDTF">1995-06-17T23:31:02Z</dcterms:created>
  <dcterms:modified xsi:type="dcterms:W3CDTF">2016-05-19T03:56:48Z</dcterms:modified>
</cp:coreProperties>
</file>