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1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6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9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6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9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0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2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7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41080-838B-4036-A979-4D18512922A5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AE805-5B20-4D84-8866-BB4B7843A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9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lya.Kipnis@gmail.com" TargetMode="External"/><Relationship Id="rId2" Type="http://schemas.openxmlformats.org/officeDocument/2006/relationships/hyperlink" Target="http://www.quantstrattrader.wordpres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ntstrattrader.wordpress.com/" TargetMode="External"/><Relationship Id="rId2" Type="http://schemas.openxmlformats.org/officeDocument/2006/relationships/hyperlink" Target="mailto:ilya.Kipni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effectLst/>
              </a:rPr>
              <a:t>Global Adaptive Asset Allocation, and the Possible End of Momentum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Ilya Kipnis</a:t>
            </a:r>
          </a:p>
          <a:p>
            <a:r>
              <a:rPr lang="en-US" dirty="0" smtClean="0">
                <a:hlinkClick r:id="rId2"/>
              </a:rPr>
              <a:t>www.quantStratTrader.wordpress.com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Ilya.Kipnis@gmail.com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42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Contact: </a:t>
            </a:r>
            <a:r>
              <a:rPr lang="en-US" dirty="0" smtClean="0">
                <a:hlinkClick r:id="rId2"/>
              </a:rPr>
              <a:t>ilya.Kipnis@gmail.com</a:t>
            </a:r>
            <a:endParaRPr lang="en-US" dirty="0" smtClean="0"/>
          </a:p>
          <a:p>
            <a:r>
              <a:rPr lang="en-US" dirty="0" smtClean="0"/>
              <a:t>Blog/portfolio: </a:t>
            </a:r>
            <a:r>
              <a:rPr lang="en-US" dirty="0" smtClean="0">
                <a:hlinkClick r:id="rId3"/>
              </a:rPr>
              <a:t>www.quantStratTrader.wordpress.com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6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Assets (From </a:t>
            </a:r>
            <a:r>
              <a:rPr lang="en-US" dirty="0" err="1" smtClean="0"/>
              <a:t>Meb</a:t>
            </a:r>
            <a:r>
              <a:rPr lang="en-US" dirty="0" smtClean="0"/>
              <a:t> Faber’s GAA 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Faber 2015—Global Asset Allocation</a:t>
            </a:r>
          </a:p>
          <a:p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"SPY", "IWM", "EFA", "EEM", "LQD", "SHY", "IEF", "TLT", "BWX", "TIP", "DBC", "GLD", "VNQ"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77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Methodology (</a:t>
            </a:r>
            <a:r>
              <a:rPr lang="en-US" dirty="0" err="1" smtClean="0"/>
              <a:t>ReSolve</a:t>
            </a:r>
            <a:r>
              <a:rPr lang="en-US" dirty="0" smtClean="0"/>
              <a:t> Asset </a:t>
            </a:r>
            <a:r>
              <a:rPr lang="en-US" dirty="0" err="1" smtClean="0"/>
              <a:t>Mgmt</a:t>
            </a:r>
            <a:r>
              <a:rPr lang="en-US" dirty="0" smtClean="0"/>
              <a:t> AAA)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general overview found in </a:t>
            </a:r>
            <a:r>
              <a:rPr lang="en-US" dirty="0" smtClean="0">
                <a:effectLst/>
              </a:rPr>
              <a:t>Butler, </a:t>
            </a:r>
            <a:r>
              <a:rPr lang="en-US" dirty="0" err="1" smtClean="0">
                <a:effectLst/>
              </a:rPr>
              <a:t>Philbrick</a:t>
            </a:r>
            <a:r>
              <a:rPr lang="en-US" dirty="0" smtClean="0">
                <a:effectLst/>
              </a:rPr>
              <a:t>, and Gordillo (2016) – Adaptive Asset Allocation</a:t>
            </a:r>
          </a:p>
          <a:p>
            <a:r>
              <a:rPr lang="en-US" dirty="0" smtClean="0"/>
              <a:t>Momentum</a:t>
            </a:r>
          </a:p>
          <a:p>
            <a:r>
              <a:rPr lang="en-US" dirty="0" smtClean="0">
                <a:effectLst/>
              </a:rPr>
              <a:t>Mean-Variance Optimization Risk Management (of some sort)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5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Momentum Significance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193" y="1868757"/>
            <a:ext cx="3687226" cy="19527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6181" y="1917490"/>
            <a:ext cx="4986069" cy="1904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785" y="3999571"/>
            <a:ext cx="3804249" cy="2538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336" y="3810974"/>
            <a:ext cx="4966331" cy="294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42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 6 Assets Perform Well vs. EW of all 13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1606" y="1748947"/>
            <a:ext cx="3610062" cy="3582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70" y="1455588"/>
            <a:ext cx="3217653" cy="40221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3622" y="1523640"/>
            <a:ext cx="3307960" cy="380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4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Monte Carlo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739" y="1394304"/>
            <a:ext cx="3255287" cy="2651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273" y="1402841"/>
            <a:ext cx="3135454" cy="26824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5043" y="1394304"/>
            <a:ext cx="3275004" cy="2685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739" y="4093533"/>
            <a:ext cx="2548628" cy="2064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28273" y="4079455"/>
            <a:ext cx="3026002" cy="24361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15591" y="4045788"/>
            <a:ext cx="2928972" cy="233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8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Which Lookbacks Mattered?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Risk management </a:t>
            </a:r>
            <a:r>
              <a:rPr lang="en-US" sz="1800" dirty="0" err="1" smtClean="0"/>
              <a:t>algos</a:t>
            </a:r>
            <a:r>
              <a:rPr lang="en-US" sz="1800" dirty="0" smtClean="0"/>
              <a:t>: inverse sample </a:t>
            </a:r>
            <a:r>
              <a:rPr lang="en-US" sz="1800" dirty="0" err="1" smtClean="0"/>
              <a:t>vol</a:t>
            </a:r>
            <a:r>
              <a:rPr lang="en-US" sz="1800" dirty="0" smtClean="0"/>
              <a:t>, normalized 1.25 – max component ES, </a:t>
            </a:r>
            <a:r>
              <a:rPr lang="en-US" sz="1800" dirty="0" err="1" smtClean="0"/>
              <a:t>Varadi</a:t>
            </a:r>
            <a:r>
              <a:rPr lang="en-US" sz="1800" dirty="0" smtClean="0"/>
              <a:t> max decorrelation </a:t>
            </a:r>
            <a:r>
              <a:rPr lang="en-US" sz="1800" dirty="0" err="1" smtClean="0"/>
              <a:t>algo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Momentum lookback matters.</a:t>
            </a:r>
          </a:p>
          <a:p>
            <a:r>
              <a:rPr lang="en-US" sz="1800" dirty="0" smtClean="0"/>
              <a:t>Which risk management scheme used mattered (anything but EW).</a:t>
            </a:r>
          </a:p>
          <a:p>
            <a:r>
              <a:rPr lang="en-US" sz="1800" dirty="0" smtClean="0"/>
              <a:t>Variance/covariance lookback? Not so much.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4" y="3439034"/>
            <a:ext cx="3559551" cy="28728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962" y="3571396"/>
            <a:ext cx="3356896" cy="274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2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(In-Sample) Strategy</a:t>
            </a:r>
            <a:r>
              <a:rPr lang="en-US" dirty="0"/>
              <a:t> </a:t>
            </a:r>
            <a:r>
              <a:rPr lang="en-US" dirty="0" smtClean="0"/>
              <a:t>(April 2002-Dec 2009)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Equal Weight 3, 6, 9, 12 month momentum lookbacks using all 12 monthly lookbacks for risk management computation, with all three schemes (inverse </a:t>
            </a:r>
            <a:r>
              <a:rPr lang="en-US" dirty="0" err="1" smtClean="0"/>
              <a:t>vol</a:t>
            </a:r>
            <a:r>
              <a:rPr lang="en-US" dirty="0" smtClean="0"/>
              <a:t>, max ES normalization, </a:t>
            </a:r>
            <a:r>
              <a:rPr lang="en-US" dirty="0" err="1" smtClean="0"/>
              <a:t>Varadi</a:t>
            </a:r>
            <a:r>
              <a:rPr lang="en-US" dirty="0" smtClean="0"/>
              <a:t>). </a:t>
            </a:r>
            <a:endParaRPr lang="en-US" dirty="0"/>
          </a:p>
          <a:p>
            <a:pPr lvl="1"/>
            <a:r>
              <a:rPr lang="en-US" dirty="0" smtClean="0"/>
              <a:t>I.E.: allocate equally among all the permutations, indifferent to any particular one.</a:t>
            </a:r>
          </a:p>
          <a:p>
            <a:r>
              <a:rPr lang="en-US" dirty="0" smtClean="0"/>
              <a:t>Annualized Sharpe: 1.88</a:t>
            </a:r>
          </a:p>
          <a:p>
            <a:r>
              <a:rPr lang="en-US" dirty="0" smtClean="0"/>
              <a:t>Deflated Sharpe Ratio P-value: .0006701604</a:t>
            </a:r>
          </a:p>
          <a:p>
            <a:pPr lvl="1"/>
            <a:r>
              <a:rPr lang="en-US" dirty="0" smtClean="0"/>
              <a:t>Highly statistically significant evidence of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non-random performance.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Annualized Sharpe Ratio (Rf=0%) 0.0006701604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3389" y="3515773"/>
            <a:ext cx="3933645" cy="253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521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 of Sample?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Significant deterioration.</a:t>
            </a:r>
          </a:p>
          <a:p>
            <a:r>
              <a:rPr lang="en-US" dirty="0" smtClean="0"/>
              <a:t>In-sample statistics: 14.4% CAGR, 7.66% </a:t>
            </a:r>
            <a:r>
              <a:rPr lang="en-US" dirty="0" err="1" smtClean="0"/>
              <a:t>vol</a:t>
            </a:r>
            <a:r>
              <a:rPr lang="en-US" dirty="0" smtClean="0"/>
              <a:t>, 1.88 Sharpe</a:t>
            </a:r>
          </a:p>
          <a:p>
            <a:r>
              <a:rPr lang="en-US" dirty="0" smtClean="0"/>
              <a:t>Out-of-Sample: 5.59% CAGR, 7.94% </a:t>
            </a:r>
            <a:r>
              <a:rPr lang="en-US" dirty="0" err="1" smtClean="0"/>
              <a:t>vol</a:t>
            </a:r>
            <a:r>
              <a:rPr lang="en-US" dirty="0" smtClean="0"/>
              <a:t>, .7 Sharpe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Blue: Out of Sample. Red: Faber (2015) Green: Adaptive Asset Allocation (2016)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426" y="3200401"/>
            <a:ext cx="3378623" cy="20013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2687" y="3071005"/>
            <a:ext cx="3696989" cy="203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33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4858</TotalTime>
  <Words>314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Lucida Console</vt:lpstr>
      <vt:lpstr>Office Theme</vt:lpstr>
      <vt:lpstr>Global Adaptive Asset Allocation, and the Possible End of Momentum </vt:lpstr>
      <vt:lpstr>The Assets (From Meb Faber’s GAA book)</vt:lpstr>
      <vt:lpstr>The Methodology (ReSolve Asset Mgmt AAA)</vt:lpstr>
      <vt:lpstr>Momentum Significance</vt:lpstr>
      <vt:lpstr>Top 6 Assets Perform Well vs. EW of all 13</vt:lpstr>
      <vt:lpstr>Monte Carlo Results</vt:lpstr>
      <vt:lpstr>Which Lookbacks Mattered?</vt:lpstr>
      <vt:lpstr>Final (In-Sample) Strategy (April 2002-Dec 2009) </vt:lpstr>
      <vt:lpstr>Out of Sample?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Adaptive Asset Allocation, and the Possible End of Momentum</dc:title>
  <dc:creator>Ilya Kipnis</dc:creator>
  <cp:lastModifiedBy>Deering, Mary Helen</cp:lastModifiedBy>
  <cp:revision>20</cp:revision>
  <dcterms:created xsi:type="dcterms:W3CDTF">2017-05-01T17:02:43Z</dcterms:created>
  <dcterms:modified xsi:type="dcterms:W3CDTF">2017-05-08T15:11:03Z</dcterms:modified>
</cp:coreProperties>
</file>