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2" r:id="rId5"/>
    <p:sldId id="259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2"/>
    <p:restoredTop sz="94662"/>
  </p:normalViewPr>
  <p:slideViewPr>
    <p:cSldViewPr snapToGrid="0" snapToObjects="1">
      <p:cViewPr varScale="1">
        <p:scale>
          <a:sx n="104" d="100"/>
          <a:sy n="104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7E9A-5089-4F7C-A771-C6053B8DCF64}" type="datetimeFigureOut">
              <a:rPr lang="en-US" smtClean="0"/>
              <a:t>5/20/18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1F8C-C89B-4BB7-AFA3-3643F23F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6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1F8C-C89B-4BB7-AFA3-3643F23F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E9A59DE-E0AB-430C-A226-4ED7EA2C9AFF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0D60-6AF0-4153-BE35-6843D698D187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A719-8F76-4A19-98E7-12278F7A008D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75BE-8A62-4046-B085-810D8706226E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BFD0-72AC-4CE2-8B62-9DFC8ADCDFB5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A2F7-B740-4A61-A139-A9B82E7E173D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F43E-0F09-45EC-923F-33411241A80B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6B67507-3E0B-4569-8DFD-5040688085B8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314083A-DF66-47F9-A8A8-30392B3B10E3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9018-5FFE-444B-BBEE-A093237EAF41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BD9E-198B-4F02-9BA7-615376F07508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B34C-8988-4E55-A0B5-4E17AB1E750D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1008-861D-47B8-A12F-D602CFE0C449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46DB-B84C-49AE-A871-1B2BFC66C64E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A481-78C4-4DDF-BC05-068709CA66AD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4FF07-A9D6-4FDA-B575-220E20D103C2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AF4-1FED-486D-AF2B-DAC0C36AE137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F1864D-996D-4619-8324-FA8B95DF02B6}" type="datetime1">
              <a:rPr lang="en-US" smtClean="0"/>
              <a:t>5/20/18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F0AB-8E49-AA4F-A48B-69F4065AC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Bond Lab</a:t>
            </a:r>
            <a:r>
              <a:rPr lang="en-US" baseline="30000" dirty="0"/>
              <a:t>®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A8B3F-3EB3-FB49-A95D-C170550D2F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Fixed Income Analytics at Scale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2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D310-6871-E443-A204-57C4CE43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 Package Bond Lab</a:t>
            </a:r>
            <a:r>
              <a:rPr lang="en-US" baseline="30000" dirty="0"/>
              <a:t>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06024-34A3-8548-9B5E-985AE3F3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8026116" cy="37811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Bond Lab</a:t>
            </a:r>
            <a:r>
              <a:rPr lang="en-US" baseline="30000" dirty="0"/>
              <a:t>®</a:t>
            </a:r>
            <a:r>
              <a:rPr lang="en-US" dirty="0"/>
              <a:t> is an R Package for the analysis of standard fixed-income (bonds) and Agency Mortgage Backed Securities (MBS)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600" b="1" baseline="30000" dirty="0"/>
              <a:t>Bond Lab adds to the following to the R finance eco-system</a:t>
            </a:r>
          </a:p>
          <a:p>
            <a:r>
              <a:rPr lang="en-US" dirty="0"/>
              <a:t>Mortgage prepayment and default models</a:t>
            </a:r>
          </a:p>
          <a:p>
            <a:r>
              <a:rPr lang="en-US" dirty="0"/>
              <a:t>Industry standard bond and MBS cash flow engines</a:t>
            </a:r>
          </a:p>
          <a:p>
            <a:r>
              <a:rPr lang="en-US" dirty="0"/>
              <a:t>Interest rate simulation model (Hull White)</a:t>
            </a:r>
          </a:p>
          <a:p>
            <a:r>
              <a:rPr lang="en-US" dirty="0"/>
              <a:t>Scale Implementation of the package </a:t>
            </a:r>
            <a:r>
              <a:rPr lang="en-US" dirty="0" err="1"/>
              <a:t>Termstruc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(Bond Lab OTR Par Curve)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Will Bond Lab be offered on CRAN?, Yes! (our goal, a package that connects to our AWS UST and Agency MBS security database)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12423-4953-0047-BBF8-FEE231F9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12" y="2603500"/>
            <a:ext cx="2453939" cy="37811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5BB5-C17B-1748-97D1-F64B03DB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Lab Technology Stack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933F80-A92F-4541-A214-33752F7DE05C}"/>
              </a:ext>
            </a:extLst>
          </p:cNvPr>
          <p:cNvGrpSpPr/>
          <p:nvPr/>
        </p:nvGrpSpPr>
        <p:grpSpPr>
          <a:xfrm>
            <a:off x="880346" y="2354285"/>
            <a:ext cx="9806358" cy="4144683"/>
            <a:chOff x="880346" y="2354285"/>
            <a:chExt cx="9806358" cy="41446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6F0389-833C-1E4F-B116-BE995A61F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86"/>
            <a:stretch/>
          </p:blipFill>
          <p:spPr>
            <a:xfrm>
              <a:off x="3534031" y="2434968"/>
              <a:ext cx="7152673" cy="4064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6A723E-8D5D-2746-896C-121E38704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8114" b="60659"/>
            <a:stretch/>
          </p:blipFill>
          <p:spPr>
            <a:xfrm>
              <a:off x="1072934" y="2354285"/>
              <a:ext cx="2004025" cy="159882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BD8FC6-7A2A-0441-A8D1-7C8D3FC6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346" y="4626765"/>
              <a:ext cx="2389202" cy="12040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9B24F9-38E6-0E43-BDF6-D2B7FBFE7C40}"/>
                </a:ext>
              </a:extLst>
            </p:cNvPr>
            <p:cNvSpPr txBox="1"/>
            <p:nvPr/>
          </p:nvSpPr>
          <p:spPr>
            <a:xfrm>
              <a:off x="986322" y="3955941"/>
              <a:ext cx="2090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Bond Lab Servers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84954F-0245-764C-8757-EA18834303C8}"/>
                </a:ext>
              </a:extLst>
            </p:cNvPr>
            <p:cNvSpPr txBox="1"/>
            <p:nvPr/>
          </p:nvSpPr>
          <p:spPr>
            <a:xfrm>
              <a:off x="1555412" y="5990637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Browser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0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9D91-7EB1-1341-8BAD-DF04E930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Lab Calculation API</a:t>
            </a:r>
            <a:endParaRPr lang="en-US" baseline="30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9A40AD-EA55-0541-8B1D-EA3E298D6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985" y="2425700"/>
            <a:ext cx="6069531" cy="4254500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E58151B-55C7-474D-8E0D-83085243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416" y="2425700"/>
            <a:ext cx="4787430" cy="248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CAE3E-61C8-0B4C-90DB-54E73CB3A387}"/>
              </a:ext>
            </a:extLst>
          </p:cNvPr>
          <p:cNvSpPr txBox="1"/>
          <p:nvPr/>
        </p:nvSpPr>
        <p:spPr>
          <a:xfrm>
            <a:off x="6889416" y="4914900"/>
            <a:ext cx="4787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API enables applications to integrate on-demand analytics from any web or mobile application.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7B11-6CC5-7C4D-BEFC-B1F45ABC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Lab Data Package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C67D05-8309-6647-BF50-A5F714C91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84" y="2482012"/>
            <a:ext cx="6612640" cy="183487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BA794A-614A-FE41-9724-A2EE5FD0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924" y="2482012"/>
            <a:ext cx="4729004" cy="3152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985D7-B976-AB46-AA34-36EAFE1CA901}"/>
              </a:ext>
            </a:extLst>
          </p:cNvPr>
          <p:cNvSpPr txBox="1"/>
          <p:nvPr/>
        </p:nvSpPr>
        <p:spPr>
          <a:xfrm>
            <a:off x="381284" y="4806779"/>
            <a:ext cx="661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Bond Lab data package allows for ‘one liner’ access</a:t>
            </a:r>
          </a:p>
          <a:p>
            <a:r>
              <a:rPr lang="en-US" dirty="0"/>
              <a:t>to the security and stored analytics data bases.  Here the Bond Lab data package is used to recall the Bond Lab par bond curve.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0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18A1-7570-1A43-9BED-0E68CAC5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Post to Bond Lab Libraries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F256FE-066E-2E4D-B916-A63F05B31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15" b="67461"/>
          <a:stretch/>
        </p:blipFill>
        <p:spPr>
          <a:xfrm>
            <a:off x="2715982" y="2360141"/>
            <a:ext cx="6489802" cy="21772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6F23F-5370-D84E-A458-FE22AAADF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41" b="49668"/>
          <a:stretch/>
        </p:blipFill>
        <p:spPr>
          <a:xfrm>
            <a:off x="2715982" y="4707926"/>
            <a:ext cx="6489802" cy="154459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3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0901-A29A-5F46-A636-81076BB0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Lab Website </a:t>
            </a:r>
            <a:r>
              <a:rPr lang="en-US" dirty="0" err="1"/>
              <a:t>www.bondlab.io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23" y="3057376"/>
            <a:ext cx="5104278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05" y="3057376"/>
            <a:ext cx="4847008" cy="27432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Contact: glenn@bondlab.io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9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6221</TotalTime>
  <Words>251</Words>
  <Application>Microsoft Macintosh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Bond Lab®</vt:lpstr>
      <vt:lpstr>The R Package Bond Lab®</vt:lpstr>
      <vt:lpstr>Bond Lab Technology Stack</vt:lpstr>
      <vt:lpstr>Bond Lab Calculation API</vt:lpstr>
      <vt:lpstr>Bond Lab Data Package</vt:lpstr>
      <vt:lpstr>JSON Post to Bond Lab Libraries</vt:lpstr>
      <vt:lpstr>Bond Lab Website www.bondlab.io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 Lab®</dc:title>
  <dc:creator>Microsoft Office User</dc:creator>
  <cp:lastModifiedBy>Microsoft Office User</cp:lastModifiedBy>
  <cp:revision>46</cp:revision>
  <cp:lastPrinted>2018-04-01T18:28:10Z</cp:lastPrinted>
  <dcterms:created xsi:type="dcterms:W3CDTF">2018-03-03T13:38:57Z</dcterms:created>
  <dcterms:modified xsi:type="dcterms:W3CDTF">2018-05-21T03:21:23Z</dcterms:modified>
</cp:coreProperties>
</file>