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32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320" y="405792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79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79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79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79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79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796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320" y="176796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9988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320" y="176796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32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320" y="405792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320" y="176796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189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9988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Click to edit the title text format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796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Click to edit the outline text format</a:t>
            </a:r>
            <a:endParaRPr b="0" lang="en-US" sz="3189" spc="-1" strike="noStrike">
              <a:latin typeface="Arial"/>
            </a:endParaRPr>
          </a:p>
          <a:p>
            <a:pPr lvl="1" marL="864000" indent="-324000">
              <a:spcBef>
                <a:spcPts val="11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89" spc="-1" strike="noStrike">
                <a:latin typeface="Arial"/>
              </a:rPr>
              <a:t>Second Outline Level</a:t>
            </a:r>
            <a:endParaRPr b="0" lang="en-US" sz="2789" spc="-1" strike="noStrike">
              <a:latin typeface="Arial"/>
            </a:endParaRPr>
          </a:p>
          <a:p>
            <a:pPr lvl="2" marL="1296000" indent="-288000">
              <a:spcBef>
                <a:spcPts val="83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89" spc="-1" strike="noStrike">
                <a:latin typeface="Arial"/>
              </a:rPr>
              <a:t>Third Outline Level</a:t>
            </a:r>
            <a:endParaRPr b="0" lang="en-US" sz="2389" spc="-1" strike="noStrike">
              <a:latin typeface="Arial"/>
            </a:endParaRPr>
          </a:p>
          <a:p>
            <a:pPr lvl="3" marL="1728000" indent="-216000">
              <a:spcBef>
                <a:spcPts val="55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6640" y="6886080"/>
            <a:ext cx="319500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6640" y="688608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608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B71F123D-5EF6-471E-BA17-708CF4BAA82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quantstrattrader.wordpress.com/" TargetMode="External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sixfigureinvesting.com/" TargetMode="External"/><Relationship Id="rId2" Type="http://schemas.openxmlformats.org/officeDocument/2006/relationships/hyperlink" Target="https://investinvol.com/" TargetMode="External"/><Relationship Id="rId3" Type="http://schemas.openxmlformats.org/officeDocument/2006/relationships/hyperlink" Target="http://cfe.cboe.com/market-data/historical-data-archive" TargetMode="External"/><Relationship Id="rId4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mailto:ilya.kipnis@gmail.com" TargetMode="External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39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438480" y="19202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latin typeface="Arial"/>
              </a:rPr>
              <a:t>A Primer on Volatility Trading Strategies</a:t>
            </a:r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</a:rPr>
              <a:t>By: Ilya Kipnis</a:t>
            </a:r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  <a:hlinkClick r:id="rId1"/>
              </a:rPr>
              <a:t>https://quantstrattrader.wordpress.com</a:t>
            </a:r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A Refined Prototype – Volatility Investing Can Be Done Well!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A strategy I currently trade (started trading late April 2017), latest iterations on short vol applied late 2017, latest iterations on long vol after Feb. 5 </a:t>
            </a:r>
            <a:endParaRPr b="0" lang="en-US" sz="3189" spc="-1" strike="noStrike"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457200" y="3139920"/>
            <a:ext cx="6431040" cy="399240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457200" y="3155040"/>
            <a:ext cx="6408000" cy="3977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457200" y="3155040"/>
            <a:ext cx="6400800" cy="402300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4"/>
          <a:stretch/>
        </p:blipFill>
        <p:spPr>
          <a:xfrm>
            <a:off x="7223760" y="3383280"/>
            <a:ext cx="2163600" cy="155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Volatility Trading Resources (Beyond My Blog)</a:t>
            </a:r>
            <a:r>
              <a:rPr b="0" lang="en-US" sz="4390" spc="-1" strike="noStrike">
                <a:latin typeface="Arial"/>
              </a:rPr>
              <a:t>	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504000" y="1839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Vance Harwood’s Six Figure Investing</a:t>
            </a:r>
            <a:endParaRPr b="0" lang="en-US" sz="3189" spc="-1" strike="noStrike">
              <a:latin typeface="Arial"/>
            </a:endParaRPr>
          </a:p>
          <a:p>
            <a:pPr lvl="1" marL="864000" indent="-324000">
              <a:spcBef>
                <a:spcPts val="11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89" spc="-1" strike="noStrike">
                <a:latin typeface="Arial"/>
                <a:hlinkClick r:id="rId1"/>
              </a:rPr>
              <a:t>https://sixfigureinvesting.com/</a:t>
            </a:r>
            <a:endParaRPr b="0" lang="en-US" sz="27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Invest In Vol (Volatility RIA)</a:t>
            </a:r>
            <a:endParaRPr b="0" lang="en-US" sz="3189" spc="-1" strike="noStrike">
              <a:latin typeface="Arial"/>
            </a:endParaRPr>
          </a:p>
          <a:p>
            <a:pPr lvl="1" marL="864000" indent="-324000">
              <a:spcBef>
                <a:spcPts val="11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89" spc="-1" strike="noStrike">
                <a:latin typeface="Arial"/>
                <a:hlinkClick r:id="rId2"/>
              </a:rPr>
              <a:t>https://investinvol.com</a:t>
            </a:r>
            <a:endParaRPr b="0" lang="en-US" sz="27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The CBOE has VIX futures data.</a:t>
            </a:r>
            <a:endParaRPr b="0" lang="en-US" sz="3189" spc="-1" strike="noStrike">
              <a:latin typeface="Arial"/>
            </a:endParaRPr>
          </a:p>
          <a:p>
            <a:pPr lvl="1" marL="864000" indent="-324000">
              <a:spcBef>
                <a:spcPts val="11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89" spc="-1" strike="noStrike">
                <a:latin typeface="Arial"/>
                <a:hlinkClick r:id="rId3"/>
              </a:rPr>
              <a:t>http://cfe.cboe.com/market-data/historical-data-archive</a:t>
            </a:r>
            <a:endParaRPr b="0" lang="en-US" sz="2789" spc="-1" strike="noStrike">
              <a:latin typeface="Arial"/>
            </a:endParaRPr>
          </a:p>
          <a:p>
            <a:pPr lvl="1" marL="864000" indent="-324000">
              <a:spcBef>
                <a:spcPts val="11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89" spc="-1" strike="noStrike">
                <a:latin typeface="Arial"/>
              </a:rPr>
              <a:t>https://markets.cboe.com/us/futures/market_statistics/historical_data/</a:t>
            </a:r>
            <a:endParaRPr b="0" lang="en-US" sz="2789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Thank You!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  <a:p>
            <a:pPr lvl="6" marL="3024000" indent="-216000">
              <a:spcBef>
                <a:spcPts val="2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Contact: </a:t>
            </a:r>
            <a:r>
              <a:rPr b="0" lang="en-US" sz="2000" spc="-1" strike="noStrike">
                <a:latin typeface="Arial"/>
                <a:hlinkClick r:id="rId1"/>
              </a:rPr>
              <a:t>ilya.kipnis@gmail.com</a:t>
            </a:r>
            <a:r>
              <a:rPr b="0" lang="en-US" sz="2000" spc="-1" strike="noStrike">
                <a:latin typeface="Arial"/>
              </a:rPr>
              <a:t>https://quantstrattrader.wordpress.com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Why Trade Volatility?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7960"/>
            <a:ext cx="442656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5152320" y="1767960"/>
            <a:ext cx="442656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640080" y="2103120"/>
            <a:ext cx="3930840" cy="396216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4846320" y="2194560"/>
            <a:ext cx="4480560" cy="402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What’s The Catch?</a:t>
            </a:r>
            <a:endParaRPr b="0" lang="en-US" sz="439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504000" y="1371600"/>
            <a:ext cx="9170640" cy="548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Can We Do Better?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Want to avoid steep drawdowns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Sell vol in calm times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Buy vol in not-so-calm times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Stay on the sidelines in some cases.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Different strategies have different criteria for what constitutes calm or not.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Assumption: execute on next day’s close. Obs close + buy close: magicalThinking = TRUE</a:t>
            </a:r>
            <a:endParaRPr b="0" lang="en-US" sz="3189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Easy Volatility Investing: V-Ratio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Go long vol (VXX) when SMA(VIX/VXV, 10) &gt; 1, short vol (XIV/SVXY) otherwise.</a:t>
            </a:r>
            <a:endParaRPr b="0" lang="en-US" sz="3189" spc="-1" strike="noStrike"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2011680" y="2957040"/>
            <a:ext cx="6438600" cy="390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Easy Volatility Investing: Momentum Rotation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Switch between the highest 83-day momentum between XIV/SVXY, ZIV, VXZ, and VXX. 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1989000" y="2926080"/>
            <a:ext cx="6423480" cy="4038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Easy Volatility Investing: Vol Risk Premium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Long XIV/SVXY when SMA(VIX – 10day SPY vol, 5) &gt; 0, long VXX otherwise.</a:t>
            </a:r>
            <a:endParaRPr b="0" lang="en-US" sz="3189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1"/>
          <a:stretch/>
        </p:blipFill>
        <p:spPr>
          <a:xfrm>
            <a:off x="2011680" y="3108960"/>
            <a:ext cx="6392880" cy="396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Easy Volatility Invest—ment Idea Rejections! Next?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Vance Harwood’s simple ratio: long XIV/SVXY when VIX/VXV &lt; .917 (can be mirrored to long VXX when VIX/VXV &gt; 1.083). 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189" spc="-1" strike="noStrike">
              <a:latin typeface="Arial"/>
            </a:endParaRPr>
          </a:p>
        </p:txBody>
      </p:sp>
      <p:pic>
        <p:nvPicPr>
          <p:cNvPr id="63" name="" descr=""/>
          <p:cNvPicPr/>
          <p:nvPr/>
        </p:nvPicPr>
        <p:blipFill>
          <a:blip r:embed="rId1"/>
          <a:stretch/>
        </p:blipFill>
        <p:spPr>
          <a:xfrm>
            <a:off x="533880" y="3208320"/>
            <a:ext cx="6415560" cy="392400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2"/>
          <a:stretch/>
        </p:blipFill>
        <p:spPr>
          <a:xfrm>
            <a:off x="7033680" y="3474720"/>
            <a:ext cx="2567520" cy="2011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29988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390" spc="-1" strike="noStrike">
                <a:latin typeface="Arial"/>
              </a:rPr>
              <a:t>A Simple Prototype I Published In Late 2014</a:t>
            </a:r>
            <a:endParaRPr b="0" lang="en-US" sz="4390" spc="-1" strike="noStrike"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504000" y="176796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Compute ratio: VIX3M/VXMT (aka VIX6M)</a:t>
            </a:r>
            <a:endParaRPr b="0" lang="en-US" sz="3189" spc="-1" strike="noStrike">
              <a:latin typeface="Arial"/>
            </a:endParaRPr>
          </a:p>
          <a:p>
            <a:pPr marL="432000" indent="-324000"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189" spc="-1" strike="noStrike">
                <a:latin typeface="Arial"/>
              </a:rPr>
              <a:t>XIV/SVXY when ratio &lt; SMA(ratio, 60) &amp; ratio &lt; 1, VXX vice versa.</a:t>
            </a:r>
            <a:endParaRPr b="0" lang="en-US" sz="3189" spc="-1" strike="noStrike"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411840" y="3657600"/>
            <a:ext cx="5348880" cy="2979000"/>
          </a:xfrm>
          <a:prstGeom prst="rect">
            <a:avLst/>
          </a:prstGeom>
          <a:ln>
            <a:noFill/>
          </a:ln>
        </p:spPr>
      </p:pic>
      <p:pic>
        <p:nvPicPr>
          <p:cNvPr id="68" name="" descr=""/>
          <p:cNvPicPr/>
          <p:nvPr/>
        </p:nvPicPr>
        <p:blipFill>
          <a:blip r:embed="rId2"/>
          <a:stretch/>
        </p:blipFill>
        <p:spPr>
          <a:xfrm>
            <a:off x="5856480" y="3630240"/>
            <a:ext cx="4223520" cy="176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Application>LibreOffice/5.4.1.2$Windows_x86 LibreOffice_project/ea7cb86e6eeb2bf3a5af73a8f7777ac570321527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2018-05-29T11:18:38Z</dcterms:created>
  <dc:creator/>
  <dc:description/>
  <dc:language>en-US</dc:language>
  <cp:lastModifiedBy/>
  <dcterms:modified xsi:type="dcterms:W3CDTF">2018-05-30T16:39:53Z</dcterms:modified>
  <cp:revision>6</cp:revision>
  <dc:subject/>
  <dc:title/>
</cp:coreProperties>
</file>